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4" r:id="rId2"/>
    <p:sldId id="282" r:id="rId3"/>
    <p:sldId id="323" r:id="rId4"/>
    <p:sldId id="283" r:id="rId5"/>
    <p:sldId id="285" r:id="rId6"/>
    <p:sldId id="321" r:id="rId7"/>
    <p:sldId id="265" r:id="rId8"/>
    <p:sldId id="307" r:id="rId9"/>
    <p:sldId id="287" r:id="rId10"/>
    <p:sldId id="267" r:id="rId11"/>
    <p:sldId id="288" r:id="rId12"/>
    <p:sldId id="270" r:id="rId13"/>
    <p:sldId id="269" r:id="rId14"/>
    <p:sldId id="271" r:id="rId15"/>
    <p:sldId id="266" r:id="rId16"/>
    <p:sldId id="259" r:id="rId17"/>
    <p:sldId id="258" r:id="rId18"/>
    <p:sldId id="257" r:id="rId19"/>
    <p:sldId id="260" r:id="rId20"/>
    <p:sldId id="261" r:id="rId21"/>
    <p:sldId id="262" r:id="rId22"/>
    <p:sldId id="263" r:id="rId23"/>
    <p:sldId id="264" r:id="rId24"/>
    <p:sldId id="281" r:id="rId25"/>
    <p:sldId id="275" r:id="rId26"/>
    <p:sldId id="276" r:id="rId27"/>
    <p:sldId id="277" r:id="rId28"/>
    <p:sldId id="278" r:id="rId29"/>
    <p:sldId id="279" r:id="rId30"/>
    <p:sldId id="280" r:id="rId31"/>
    <p:sldId id="308" r:id="rId32"/>
    <p:sldId id="319" r:id="rId33"/>
    <p:sldId id="313" r:id="rId34"/>
    <p:sldId id="296" r:id="rId35"/>
    <p:sldId id="298" r:id="rId36"/>
    <p:sldId id="299" r:id="rId37"/>
    <p:sldId id="300" r:id="rId38"/>
    <p:sldId id="301" r:id="rId39"/>
    <p:sldId id="297" r:id="rId40"/>
    <p:sldId id="322" r:id="rId4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4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0B8815-E6B0-4D0B-8F33-B1F365109633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CB1F6F-D378-4267-8F2B-348E7E2F0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Las imágenes pueden </a:t>
            </a:r>
            <a:r>
              <a:rPr lang="es-ES" dirty="0" smtClean="0">
                <a:latin typeface="+mn-lt"/>
              </a:rPr>
              <a:t>ser</a:t>
            </a:r>
            <a:endParaRPr lang="es-ES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83768" y="1628800"/>
            <a:ext cx="58326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 smtClean="0">
                <a:solidFill>
                  <a:schemeClr val="tx1"/>
                </a:solidFill>
                <a:latin typeface="Arial Black" pitchFamily="34" charset="0"/>
              </a:rPr>
              <a:t>Mentales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producto de nuestra imaginación, sueño, recuerdos, percepción, etc.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11760" y="3717032"/>
            <a:ext cx="56886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 smtClean="0">
                <a:solidFill>
                  <a:schemeClr val="tx1"/>
                </a:solidFill>
                <a:latin typeface="Arial Black" pitchFamily="34" charset="0"/>
              </a:rPr>
              <a:t>Técnicas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producto de la actividad humana con el uso de tecnologías como la  cámara fotográfica.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53536" cy="2304256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cs typeface="Arial" pitchFamily="34" charset="0"/>
              </a:rPr>
              <a:t>Lo primero antes de fotografiar </a:t>
            </a:r>
            <a:r>
              <a:rPr lang="es-ES" sz="2800" b="1" i="1" dirty="0" smtClean="0">
                <a:cs typeface="Arial" pitchFamily="34" charset="0"/>
              </a:rPr>
              <a:t>es el encuadre</a:t>
            </a:r>
            <a:r>
              <a:rPr lang="es-ES" sz="2800" b="1" dirty="0" smtClean="0">
                <a:cs typeface="Arial" pitchFamily="34" charset="0"/>
              </a:rPr>
              <a:t> </a:t>
            </a:r>
            <a:r>
              <a:rPr lang="es-ES" sz="2800" dirty="0" smtClean="0">
                <a:cs typeface="Arial" pitchFamily="34" charset="0"/>
              </a:rPr>
              <a:t>que decir </a:t>
            </a:r>
            <a:r>
              <a:rPr lang="es-ES" sz="2800" i="1" dirty="0" smtClean="0">
                <a:cs typeface="Arial" pitchFamily="34" charset="0"/>
              </a:rPr>
              <a:t> </a:t>
            </a:r>
            <a:r>
              <a:rPr lang="es-ES" sz="2800" dirty="0" smtClean="0">
                <a:cs typeface="Arial" pitchFamily="34" charset="0"/>
              </a:rPr>
              <a:t>selección y ordenación de cosas en el rectángulo visor.</a:t>
            </a:r>
            <a:endParaRPr lang="es-ES" sz="2800" dirty="0">
              <a:cs typeface="Arial" pitchFamily="34" charset="0"/>
            </a:endParaRPr>
          </a:p>
        </p:txBody>
      </p:sp>
      <p:pic>
        <p:nvPicPr>
          <p:cNvPr id="21506" name="Picture 2" descr="Resultado de imagen para ejemplos de encuadre en fotogra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85120"/>
            <a:ext cx="6552728" cy="427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786210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+mn-lt"/>
              </a:rPr>
              <a:t>Encuadre horizontal</a:t>
            </a:r>
            <a:endParaRPr lang="es-ES" sz="3200" dirty="0">
              <a:latin typeface="+mn-lt"/>
            </a:endParaRPr>
          </a:p>
        </p:txBody>
      </p:sp>
      <p:pic>
        <p:nvPicPr>
          <p:cNvPr id="4" name="Picture 2" descr="https://upload.wikimedia.org/wikipedia/commons/thumb/d/d5/Ejemploencuadrehorizontal.JPG/250px-Ejemploencuadrehorizont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1760" y="1844824"/>
            <a:ext cx="4896544" cy="30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Encuadre vertical</a:t>
            </a:r>
            <a:endParaRPr lang="es-ES" dirty="0"/>
          </a:p>
        </p:txBody>
      </p:sp>
      <p:pic>
        <p:nvPicPr>
          <p:cNvPr id="6" name="Picture 4" descr="https://upload.wikimedia.org/wikipedia/commons/thumb/1/1d/Ejemploencuadrevertical.JPG/200px-Ejemploencuadrevertic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2809825" cy="3307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25544" cy="1512168"/>
          </a:xfrm>
        </p:spPr>
        <p:txBody>
          <a:bodyPr>
            <a:normAutofit/>
          </a:bodyPr>
          <a:lstStyle/>
          <a:p>
            <a:r>
              <a:rPr lang="es-ES" sz="2800" dirty="0" smtClean="0"/>
              <a:t>Encuadre </a:t>
            </a:r>
            <a:r>
              <a:rPr lang="es-ES" sz="2800" i="1" dirty="0" smtClean="0"/>
              <a:t>horizontal inclinado</a:t>
            </a:r>
            <a:r>
              <a:rPr lang="es-ES" sz="2800" dirty="0" smtClean="0"/>
              <a:t> hacia la derecha</a:t>
            </a:r>
            <a:endParaRPr lang="es-ES" sz="2800" dirty="0"/>
          </a:p>
        </p:txBody>
      </p:sp>
      <p:pic>
        <p:nvPicPr>
          <p:cNvPr id="4" name="Picture 6" descr="https://upload.wikimedia.org/wikipedia/commons/thumb/b/b8/Ejemploencuadreinclinado.JPG/300px-Ejemploencuadreinclinad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5544616" cy="2869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64219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+mn-lt"/>
              </a:rPr>
              <a:t>Encuadre vertical  </a:t>
            </a:r>
            <a:r>
              <a:rPr lang="es-ES" sz="2800" i="1" dirty="0" smtClean="0">
                <a:latin typeface="+mn-lt"/>
              </a:rPr>
              <a:t>inclinado </a:t>
            </a:r>
            <a:r>
              <a:rPr lang="es-ES" sz="2800" dirty="0" smtClean="0">
                <a:latin typeface="+mn-lt"/>
              </a:rPr>
              <a:t>hacia la izquierda</a:t>
            </a:r>
            <a:endParaRPr lang="es-ES" sz="2800" dirty="0">
              <a:latin typeface="+mn-lt"/>
            </a:endParaRPr>
          </a:p>
        </p:txBody>
      </p:sp>
      <p:pic>
        <p:nvPicPr>
          <p:cNvPr id="27650" name="Picture 2" descr="Resultado de imagen para encuadre inclinado fotogra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396044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sz="4400" u="sng" dirty="0" smtClean="0">
                <a:latin typeface="+mj-lt"/>
              </a:rPr>
              <a:t>Plano</a:t>
            </a:r>
            <a:r>
              <a:rPr lang="es-ES" dirty="0" smtClean="0">
                <a:latin typeface="+mj-lt"/>
              </a:rPr>
              <a:t>: </a:t>
            </a:r>
            <a:r>
              <a:rPr lang="es-ES" sz="4000" dirty="0" smtClean="0">
                <a:latin typeface="+mj-lt"/>
              </a:rPr>
              <a:t>porción de la realidad tomada con la cámara.</a:t>
            </a:r>
          </a:p>
          <a:p>
            <a:pPr>
              <a:buNone/>
            </a:pPr>
            <a:endParaRPr lang="es-ES" sz="4000" b="1" dirty="0"/>
          </a:p>
        </p:txBody>
      </p:sp>
      <p:pic>
        <p:nvPicPr>
          <p:cNvPr id="16386" name="Picture 2" descr="Resultado de imagen para planos en fotogra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96952"/>
            <a:ext cx="698477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764705"/>
            <a:ext cx="7056784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dirty="0" smtClean="0">
                <a:latin typeface="+mj-lt"/>
              </a:rPr>
              <a:t>Plano detalle</a:t>
            </a:r>
            <a:r>
              <a:rPr lang="es-ES" sz="3600" dirty="0" smtClean="0">
                <a:latin typeface="+mj-lt"/>
              </a:rPr>
              <a:t>:</a:t>
            </a:r>
            <a:r>
              <a:rPr lang="es-ES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2400" dirty="0" smtClean="0">
                <a:latin typeface="+mj-lt"/>
                <a:cs typeface="Arial" pitchFamily="34" charset="0"/>
              </a:rPr>
              <a:t>algún fragmento </a:t>
            </a:r>
            <a:endParaRPr lang="es-ES" sz="2400" dirty="0">
              <a:latin typeface="+mj-lt"/>
              <a:cs typeface="Arial" pitchFamily="34" charset="0"/>
            </a:endParaRPr>
          </a:p>
        </p:txBody>
      </p:sp>
      <p:pic>
        <p:nvPicPr>
          <p:cNvPr id="4" name="Picture 2" descr="Resultado de imagen para plano detalle ejem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408712" cy="3744416"/>
          </a:xfrm>
          <a:prstGeom prst="rect">
            <a:avLst/>
          </a:prstGeom>
          <a:noFill/>
        </p:spPr>
      </p:pic>
      <p:sp>
        <p:nvSpPr>
          <p:cNvPr id="12" name="11 Marco"/>
          <p:cNvSpPr/>
          <p:nvPr/>
        </p:nvSpPr>
        <p:spPr>
          <a:xfrm>
            <a:off x="1043608" y="2060848"/>
            <a:ext cx="6912768" cy="39604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930226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Primerísimo Primer Plano: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>
                <a:cs typeface="Arial" pitchFamily="34" charset="0"/>
              </a:rPr>
              <a:t>desde el mentón al borde de la cabeza</a:t>
            </a:r>
            <a:endParaRPr lang="es-ES" sz="2400" dirty="0">
              <a:cs typeface="Arial" pitchFamily="34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943200" y="2276872"/>
            <a:ext cx="5725144" cy="3744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4338" name="Picture 2" descr="Resultado de imagen para primerisimo primer plano fotogra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504056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128792" cy="2146250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/>
              <a:t>Primer plano</a:t>
            </a:r>
            <a:r>
              <a:rPr lang="es-ES" sz="3200" dirty="0" smtClean="0"/>
              <a:t>: </a:t>
            </a:r>
            <a:r>
              <a:rPr lang="es-ES" sz="3200" dirty="0" smtClean="0">
                <a:cs typeface="Arial" pitchFamily="34" charset="0"/>
              </a:rPr>
              <a:t>desde los hombros  hasta unos cm del borde de la cabeza</a:t>
            </a:r>
            <a:endParaRPr lang="es-ES" sz="3200" dirty="0">
              <a:cs typeface="Arial" pitchFamily="34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2771800" y="2636912"/>
            <a:ext cx="3312368" cy="26642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722" name="AutoShape 2" descr="Resultado de imagen para primer plano fotograf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24" name="Picture 4" descr="Resultado de imagen para primer plano fotogra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Plano medio</a:t>
            </a:r>
            <a:r>
              <a:rPr lang="es-ES" dirty="0" smtClean="0"/>
              <a:t>: </a:t>
            </a:r>
            <a:r>
              <a:rPr lang="es-ES" sz="3100" dirty="0" smtClean="0">
                <a:cs typeface="Arial" pitchFamily="34" charset="0"/>
              </a:rPr>
              <a:t>desde la cabeza hasta la cintura</a:t>
            </a:r>
            <a:r>
              <a:rPr lang="es-ES" sz="3100" dirty="0" smtClean="0"/>
              <a:t>. </a:t>
            </a:r>
            <a:endParaRPr lang="es-ES" sz="3100" dirty="0"/>
          </a:p>
        </p:txBody>
      </p:sp>
      <p:sp>
        <p:nvSpPr>
          <p:cNvPr id="20482" name="AutoShape 2" descr="Resultado de imagen para plano medio ejemp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Resultado de imagen para plano medio ejemp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6" name="AutoShape 6" descr="Resultado de imagen para plano medio ejemp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488" name="Picture 8" descr="Resultado de imagen para plano medio ejem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5112568" cy="4176464"/>
          </a:xfrm>
          <a:prstGeom prst="rect">
            <a:avLst/>
          </a:prstGeom>
          <a:noFill/>
        </p:spPr>
      </p:pic>
      <p:sp>
        <p:nvSpPr>
          <p:cNvPr id="7" name="6 Marco"/>
          <p:cNvSpPr/>
          <p:nvPr/>
        </p:nvSpPr>
        <p:spPr>
          <a:xfrm>
            <a:off x="1547664" y="1772816"/>
            <a:ext cx="5976664" cy="46805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768752" cy="2016224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+mn-lt"/>
              </a:rPr>
              <a:t>La fotografía como  imagen técnica</a:t>
            </a:r>
            <a:endParaRPr lang="es-ES" dirty="0"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75656" y="3068960"/>
            <a:ext cx="684076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i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…  </a:t>
            </a:r>
            <a:r>
              <a:rPr lang="es-ES" sz="3200" i="1" dirty="0" smtClean="0">
                <a:solidFill>
                  <a:schemeClr val="tx1"/>
                </a:solidFill>
                <a:cs typeface="Arial" pitchFamily="34" charset="0"/>
              </a:rPr>
              <a:t>es un signo icónico que reproduce algunos de los elementos perceptivos de la realidad y que permite significarlas.</a:t>
            </a:r>
            <a:endParaRPr lang="es-ES" sz="3200" i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Plano americano</a:t>
            </a:r>
            <a:r>
              <a:rPr lang="es-ES" dirty="0" smtClean="0"/>
              <a:t>: </a:t>
            </a:r>
            <a:r>
              <a:rPr lang="es-ES" sz="3100" dirty="0" smtClean="0"/>
              <a:t>desde la cabeza hasta las rodillas.</a:t>
            </a:r>
            <a:endParaRPr lang="es-ES" sz="3100" dirty="0"/>
          </a:p>
        </p:txBody>
      </p:sp>
      <p:pic>
        <p:nvPicPr>
          <p:cNvPr id="21506" name="Picture 2" descr="Resultado de imagen para plano medio ejem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04864"/>
            <a:ext cx="4896544" cy="3960440"/>
          </a:xfrm>
          <a:prstGeom prst="rect">
            <a:avLst/>
          </a:prstGeom>
          <a:noFill/>
        </p:spPr>
      </p:pic>
      <p:sp>
        <p:nvSpPr>
          <p:cNvPr id="4" name="3 Marco"/>
          <p:cNvSpPr/>
          <p:nvPr/>
        </p:nvSpPr>
        <p:spPr>
          <a:xfrm>
            <a:off x="1475656" y="1628800"/>
            <a:ext cx="5976664" cy="489654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2002234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latin typeface="+mn-lt"/>
              </a:rPr>
              <a:t>Plano total o plano figura </a:t>
            </a:r>
            <a:r>
              <a:rPr lang="es-ES" sz="3200" b="1" dirty="0" smtClean="0">
                <a:latin typeface="+mn-lt"/>
              </a:rPr>
              <a:t>entera</a:t>
            </a:r>
            <a:r>
              <a:rPr lang="es-ES" sz="3200" dirty="0" smtClean="0">
                <a:latin typeface="+mn-lt"/>
              </a:rPr>
              <a:t>: persona completa.</a:t>
            </a:r>
            <a:r>
              <a:rPr lang="es-ES" dirty="0" smtClean="0">
                <a:latin typeface="+mn-lt"/>
              </a:rPr>
              <a:t/>
            </a:r>
            <a:br>
              <a:rPr lang="es-ES" dirty="0" smtClean="0">
                <a:latin typeface="+mn-lt"/>
              </a:rPr>
            </a:br>
            <a:endParaRPr lang="es-ES" sz="2400" dirty="0">
              <a:latin typeface="+mn-lt"/>
            </a:endParaRPr>
          </a:p>
        </p:txBody>
      </p:sp>
      <p:sp>
        <p:nvSpPr>
          <p:cNvPr id="4" name="3 Marco"/>
          <p:cNvSpPr/>
          <p:nvPr/>
        </p:nvSpPr>
        <p:spPr>
          <a:xfrm>
            <a:off x="2843808" y="2132856"/>
            <a:ext cx="3744416" cy="43924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242" name="AutoShape 2" descr="Resultado de imagen para plano total o figura ente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44" name="AutoShape 4" descr="Resultado de imagen para plano total o figura ente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46" name="Picture 6" descr="Resultado de imagen para plano total o figura ent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3168352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7906072" cy="2002234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/>
              <a:t>Plano </a:t>
            </a:r>
            <a:r>
              <a:rPr lang="es-ES" b="1" dirty="0" smtClean="0"/>
              <a:t>General</a:t>
            </a:r>
            <a:r>
              <a:rPr lang="es-ES" dirty="0" smtClean="0"/>
              <a:t>: </a:t>
            </a:r>
            <a:r>
              <a:rPr lang="es-ES" sz="4000" dirty="0" smtClean="0"/>
              <a:t>abarca un espacio mayor e incluye al  ser humano.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Resultado de imagen para plano  general ejem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904656" cy="3240360"/>
          </a:xfrm>
          <a:prstGeom prst="rect">
            <a:avLst/>
          </a:prstGeom>
          <a:noFill/>
        </p:spPr>
      </p:pic>
      <p:sp>
        <p:nvSpPr>
          <p:cNvPr id="4" name="3 Marco"/>
          <p:cNvSpPr/>
          <p:nvPr/>
        </p:nvSpPr>
        <p:spPr>
          <a:xfrm>
            <a:off x="971600" y="2276872"/>
            <a:ext cx="6984776" cy="424847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570186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Gran Plano </a:t>
            </a:r>
            <a:r>
              <a:rPr lang="es-ES" b="1" dirty="0" smtClean="0"/>
              <a:t>general:  </a:t>
            </a:r>
            <a:r>
              <a:rPr lang="es-ES" sz="3600" dirty="0" smtClean="0"/>
              <a:t>la persona forma parte del escenario al igual que los </a:t>
            </a:r>
            <a:r>
              <a:rPr lang="es-ES" sz="3600" dirty="0" err="1" smtClean="0"/>
              <a:t>demàs</a:t>
            </a:r>
            <a:r>
              <a:rPr lang="es-ES" sz="3600" dirty="0" smtClean="0"/>
              <a:t> objetos. </a:t>
            </a:r>
            <a:r>
              <a:rPr lang="es-ES" sz="3600" dirty="0" smtClean="0">
                <a:cs typeface="Arial" pitchFamily="34" charset="0"/>
              </a:rPr>
              <a:t/>
            </a:r>
            <a:br>
              <a:rPr lang="es-ES" sz="3600" dirty="0" smtClean="0">
                <a:cs typeface="Arial" pitchFamily="34" charset="0"/>
              </a:rPr>
            </a:b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Resultado de imagen para plano  general largo  ejem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80928"/>
            <a:ext cx="4968552" cy="3183236"/>
          </a:xfrm>
          <a:prstGeom prst="rect">
            <a:avLst/>
          </a:prstGeom>
          <a:noFill/>
        </p:spPr>
      </p:pic>
      <p:sp>
        <p:nvSpPr>
          <p:cNvPr id="4" name="3 Marco"/>
          <p:cNvSpPr/>
          <p:nvPr/>
        </p:nvSpPr>
        <p:spPr>
          <a:xfrm>
            <a:off x="2051720" y="2204864"/>
            <a:ext cx="5832648" cy="43204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412360" cy="3312368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+mn-lt"/>
              </a:rPr>
              <a:t>ÁNGULO DE TOMA</a:t>
            </a:r>
            <a:r>
              <a:rPr lang="es-ES" sz="3200" dirty="0" smtClean="0">
                <a:latin typeface="+mn-lt"/>
              </a:rPr>
              <a:t/>
            </a:r>
            <a:br>
              <a:rPr lang="es-ES" sz="3200" dirty="0" smtClean="0">
                <a:latin typeface="+mn-lt"/>
              </a:rPr>
            </a:br>
            <a:r>
              <a:rPr lang="es-ES" sz="2800" dirty="0" smtClean="0">
                <a:latin typeface="+mn-lt"/>
              </a:rPr>
              <a:t>depende de la altura de la cámara en relación al sujeto/objeto</a:t>
            </a:r>
            <a:endParaRPr lang="es-ES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Resultado de imagen para angulo picado y contrapic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36" name="Picture 4" descr="Resultado de imagen para angulo picado y contrapica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408712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Black" pitchFamily="34" charset="0"/>
              </a:rPr>
              <a:t>Normal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1026" name="Picture 2" descr="Resultado de imagen para ángulo de toma 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6696744" cy="3744416"/>
          </a:xfrm>
          <a:prstGeom prst="rect">
            <a:avLst/>
          </a:prstGeom>
          <a:noFill/>
        </p:spPr>
      </p:pic>
      <p:sp>
        <p:nvSpPr>
          <p:cNvPr id="6" name="5 Nube"/>
          <p:cNvSpPr/>
          <p:nvPr/>
        </p:nvSpPr>
        <p:spPr>
          <a:xfrm>
            <a:off x="4716016" y="260648"/>
            <a:ext cx="3491880" cy="324036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cámara a la altura de los ojos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5904656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Black" pitchFamily="34" charset="0"/>
              </a:rPr>
              <a:t>   Picada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7170" name="Picture 2" descr="Resultado de imagen para angulo pic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4896544" cy="4464496"/>
          </a:xfrm>
          <a:prstGeom prst="rect">
            <a:avLst/>
          </a:prstGeom>
          <a:noFill/>
        </p:spPr>
      </p:pic>
      <p:sp>
        <p:nvSpPr>
          <p:cNvPr id="5" name="4 Nube"/>
          <p:cNvSpPr/>
          <p:nvPr/>
        </p:nvSpPr>
        <p:spPr>
          <a:xfrm>
            <a:off x="5292080" y="620688"/>
            <a:ext cx="3491880" cy="36724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cámara está arriba, en posición </a:t>
            </a:r>
            <a:r>
              <a:rPr lang="es-E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inclinada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hacia abajo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5040560" cy="1858218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Black" pitchFamily="34" charset="0"/>
              </a:rPr>
              <a:t>Contrapicado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19458" name="Picture 2" descr="Resultado de imagen para angulo picado y contrapic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5472608" cy="3960440"/>
          </a:xfrm>
          <a:prstGeom prst="rect">
            <a:avLst/>
          </a:prstGeom>
          <a:noFill/>
        </p:spPr>
      </p:pic>
      <p:sp>
        <p:nvSpPr>
          <p:cNvPr id="6" name="5 Nube"/>
          <p:cNvSpPr/>
          <p:nvPr/>
        </p:nvSpPr>
        <p:spPr>
          <a:xfrm>
            <a:off x="5364088" y="1196752"/>
            <a:ext cx="3456384" cy="388843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cámara  está </a:t>
            </a:r>
            <a:r>
              <a:rPr lang="es-E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inclinada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abajo la altura de los ojos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6840760" cy="1714202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Black" pitchFamily="34" charset="0"/>
              </a:rPr>
              <a:t>Contra cenital o nadir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8194" name="Picture 2" descr="Resultado de imagen para angulo pic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6552728" cy="3960440"/>
          </a:xfrm>
          <a:prstGeom prst="rect">
            <a:avLst/>
          </a:prstGeom>
          <a:noFill/>
        </p:spPr>
      </p:pic>
      <p:sp>
        <p:nvSpPr>
          <p:cNvPr id="4" name="3 Nube"/>
          <p:cNvSpPr/>
          <p:nvPr/>
        </p:nvSpPr>
        <p:spPr>
          <a:xfrm>
            <a:off x="4932040" y="1196752"/>
            <a:ext cx="4211960" cy="460851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cámara  está abajo y perpendicular al sujeto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Por </a:t>
            </a:r>
            <a:r>
              <a:rPr lang="es-ES" smtClean="0"/>
              <a:t>lo tanto….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fotografía tiene dos instancias:</a:t>
            </a:r>
          </a:p>
          <a:p>
            <a:r>
              <a:rPr lang="es-ES" dirty="0" smtClean="0"/>
              <a:t>Producción                Interpretación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Flecha doblada"/>
          <p:cNvSpPr/>
          <p:nvPr/>
        </p:nvSpPr>
        <p:spPr>
          <a:xfrm rot="10800000">
            <a:off x="4932040" y="2924944"/>
            <a:ext cx="1296144" cy="19442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doblada"/>
          <p:cNvSpPr/>
          <p:nvPr/>
        </p:nvSpPr>
        <p:spPr>
          <a:xfrm rot="10800000" flipH="1">
            <a:off x="2555776" y="2924944"/>
            <a:ext cx="1232520" cy="19442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07904" y="4149080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IMAGEN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04664"/>
            <a:ext cx="5482952" cy="1930226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Black" pitchFamily="34" charset="0"/>
              </a:rPr>
              <a:t>Cenital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6146" name="Picture 2" descr="Resultado de imagen para ángulo de toma 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5715000" cy="3829051"/>
          </a:xfrm>
          <a:prstGeom prst="rect">
            <a:avLst/>
          </a:prstGeom>
          <a:noFill/>
        </p:spPr>
      </p:pic>
      <p:sp>
        <p:nvSpPr>
          <p:cNvPr id="4" name="3 Nube"/>
          <p:cNvSpPr/>
          <p:nvPr/>
        </p:nvSpPr>
        <p:spPr>
          <a:xfrm>
            <a:off x="5076056" y="1052736"/>
            <a:ext cx="3707904" cy="33123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La cámara  está arriba perpendicular al sujeto.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71184" cy="5760640"/>
          </a:xfrm>
        </p:spPr>
        <p:txBody>
          <a:bodyPr>
            <a:normAutofit/>
          </a:bodyPr>
          <a:lstStyle/>
          <a:p>
            <a:r>
              <a:rPr lang="es-ES" sz="3100" dirty="0" smtClean="0"/>
              <a:t>Una imagen se puede leer de dos maneras:</a:t>
            </a:r>
            <a:br>
              <a:rPr lang="es-ES" sz="3100" dirty="0" smtClean="0"/>
            </a:br>
            <a:r>
              <a:rPr lang="es-ES" sz="3100" dirty="0" smtClean="0">
                <a:latin typeface="Arial Black" pitchFamily="34" charset="0"/>
              </a:rPr>
              <a:t>Nivel Referencial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lo que muestra, lo que percibo. </a:t>
            </a:r>
            <a:r>
              <a:rPr lang="es-ES" dirty="0" smtClean="0">
                <a:latin typeface="Arial Black" pitchFamily="34" charset="0"/>
              </a:rPr>
              <a:t/>
            </a:r>
            <a:br>
              <a:rPr lang="es-ES" dirty="0" smtClean="0">
                <a:latin typeface="Arial Black" pitchFamily="34" charset="0"/>
              </a:rPr>
            </a:br>
            <a:r>
              <a:rPr lang="es-ES" dirty="0" smtClean="0">
                <a:latin typeface="Arial Black" pitchFamily="34" charset="0"/>
              </a:rPr>
              <a:t/>
            </a:r>
            <a:br>
              <a:rPr lang="es-ES" dirty="0" smtClean="0">
                <a:latin typeface="Arial Black" pitchFamily="34" charset="0"/>
              </a:rPr>
            </a:br>
            <a:r>
              <a:rPr lang="es-ES" sz="3200" dirty="0" smtClean="0">
                <a:latin typeface="Arial Black" pitchFamily="34" charset="0"/>
              </a:rPr>
              <a:t>Nivel Simbólico: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lo que puede significar, por ejemplo por convención social.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¿Qué lectura </a:t>
            </a:r>
            <a:r>
              <a:rPr lang="es-ES" sz="3600" dirty="0" smtClean="0"/>
              <a:t>hacemos de las siguientes </a:t>
            </a:r>
            <a:r>
              <a:rPr lang="es-ES" sz="3600" dirty="0" err="1" smtClean="0"/>
              <a:t>imàgenes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pic>
        <p:nvPicPr>
          <p:cNvPr id="1026" name="Picture 2" descr="E:\fotoperiodismo\mujer afgana- Fotografía premiada 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5472608" cy="4811240"/>
          </a:xfrm>
          <a:prstGeom prst="rect">
            <a:avLst/>
          </a:prstGeom>
          <a:noFill/>
        </p:spPr>
      </p:pic>
      <p:sp>
        <p:nvSpPr>
          <p:cNvPr id="4" name="3 Recortar rectángulo de esquina sencilla"/>
          <p:cNvSpPr/>
          <p:nvPr/>
        </p:nvSpPr>
        <p:spPr>
          <a:xfrm>
            <a:off x="6335688" y="2492896"/>
            <a:ext cx="2412776" cy="3168352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Arial Black" pitchFamily="34" charset="0"/>
              </a:rPr>
              <a:t>Bibi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rial Black" pitchFamily="34" charset="0"/>
              </a:rPr>
              <a:t>Aisha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, mujer afgana castigada por su  marido. La foto la realizó la  periodista sudafricana </a:t>
            </a:r>
            <a:r>
              <a:rPr lang="es-ES" dirty="0" err="1" smtClean="0">
                <a:solidFill>
                  <a:schemeClr val="tx1"/>
                </a:solidFill>
                <a:latin typeface="Arial Black" pitchFamily="34" charset="0"/>
              </a:rPr>
              <a:t>Jodi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rial Black" pitchFamily="34" charset="0"/>
              </a:rPr>
              <a:t>Bieber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C:\Users\Karina\Desktop\Nueva carpeta\forma triángu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98732"/>
            <a:ext cx="6048672" cy="3838580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fotoperiodismo\No a la gue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91276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fotoperiodismo\sobre un enfrentami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70043"/>
            <a:ext cx="4608511" cy="4246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dzoom.org.es/wp-content/uploads/2009/01/33523330212_960d4e81c3_o-734x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056784" cy="5564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sultado de imagen para imagen de bullying fis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3626" y="980728"/>
            <a:ext cx="533873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 descr="Resultado de imagen para imagen d con agnulo en  picado de ciudadano k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276" name="AutoShape 4" descr="Resultado de imagen para imagen d con agnulo en  picado de ciudadano k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278" name="AutoShape 6" descr="Resultado de imagen para imagen d con agnulo en  picado de ciudadano k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280" name="AutoShape 8" descr="Resultado de imagen para imagen d con agnulo en  picado de ciudadano k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282" name="AutoShape 10" descr="Resultado de imagen para imagen d con agnulo en  picado de ciudadano k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4284" name="Picture 12" descr="Resultado de imagen para imagen d con agnulo en  picado de ciudadano k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691276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fotoperiodismo\pob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408712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2074242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latin typeface="+mn-lt"/>
              </a:rPr>
              <a:t>Reproduce algunos aspectos de la realidad </a:t>
            </a:r>
            <a:endParaRPr lang="es-ES" dirty="0"/>
          </a:p>
        </p:txBody>
      </p:sp>
      <p:sp>
        <p:nvSpPr>
          <p:cNvPr id="28674" name="AutoShape 2" descr="Resultado de imagen para imagen de un 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6" name="AutoShape 4" descr="Resultado de imagen para imagen de un 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8" name="AutoShape 6" descr="Resultado de imagen para imagen de un 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80" name="AutoShape 8" descr="Resultado de imagen para imagen de un 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682" name="Picture 10" descr="Resultado de imagen para imagen de un 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4608512" cy="3528392"/>
          </a:xfrm>
          <a:prstGeom prst="rect">
            <a:avLst/>
          </a:prstGeom>
          <a:noFill/>
        </p:spPr>
      </p:pic>
      <p:sp>
        <p:nvSpPr>
          <p:cNvPr id="10" name="9 Llamada ovalada"/>
          <p:cNvSpPr/>
          <p:nvPr/>
        </p:nvSpPr>
        <p:spPr>
          <a:xfrm>
            <a:off x="5652120" y="1700808"/>
            <a:ext cx="2952328" cy="3600400"/>
          </a:xfrm>
          <a:prstGeom prst="wedgeEllipseCallout">
            <a:avLst>
              <a:gd name="adj1" fmla="val -58245"/>
              <a:gd name="adj2" fmla="val 447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sabemos la temperatura del agua o su profundidad.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18658"/>
          </a:xfrm>
        </p:spPr>
        <p:txBody>
          <a:bodyPr>
            <a:normAutofit/>
          </a:bodyPr>
          <a:lstStyle/>
          <a:p>
            <a:r>
              <a:rPr lang="es-ES" sz="4400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Tu fotografía será un  signo icónico porque reproducirá algunos de los elementos perceptivos de la realidad. Como tal   será interpretada en  la instancia de recepción. </a:t>
            </a:r>
            <a:br>
              <a:rPr lang="es-ES" sz="4400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es-ES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+mn-lt"/>
              </a:rPr>
              <a:t>Y presenta grados de Iconicidad</a:t>
            </a:r>
            <a:endParaRPr lang="es-ES" sz="4000" dirty="0">
              <a:latin typeface="+mn-lt"/>
            </a:endParaRPr>
          </a:p>
        </p:txBody>
      </p:sp>
      <p:pic>
        <p:nvPicPr>
          <p:cNvPr id="4" name="3 Imagen" descr="Resultado de imagen para foto de anciano con bast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2204864"/>
            <a:ext cx="2880320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Resultado de imagen para signo iconico de anciano con bast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76872"/>
            <a:ext cx="23762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259632" y="4797152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Arial Black" pitchFamily="34" charset="0"/>
              </a:rPr>
              <a:t>Mayor grado de iconicidad</a:t>
            </a:r>
            <a:endParaRPr lang="es-ES" sz="2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292080" y="4941168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Arial Black" pitchFamily="34" charset="0"/>
              </a:rPr>
              <a:t>Menor grado de iconicidad</a:t>
            </a:r>
            <a:endParaRPr lang="es-ES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" name="6 Imagen" descr="Resultado de imagen para foto de anciano con bast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2880320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Imagen con grado de iconicidad nulo (abstracción). La obra pude tener </a:t>
            </a:r>
            <a:r>
              <a:rPr lang="es-ES" sz="3600" dirty="0" smtClean="0"/>
              <a:t>múltiples </a:t>
            </a:r>
            <a:r>
              <a:rPr lang="es-ES" sz="3600" dirty="0" smtClean="0"/>
              <a:t>interpretaciones.</a:t>
            </a:r>
            <a:endParaRPr lang="es-ES" dirty="0"/>
          </a:p>
        </p:txBody>
      </p:sp>
      <p:sp>
        <p:nvSpPr>
          <p:cNvPr id="1026" name="AutoShape 2" descr="Resultado de imagen para imagen con grado de iconicidad n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para imagen con grado de iconicidad n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Resultado de imagen para imagen con grado de iconicidad n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705678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980728"/>
            <a:ext cx="6696744" cy="4392488"/>
          </a:xfrm>
        </p:spPr>
        <p:txBody>
          <a:bodyPr>
            <a:noAutofit/>
          </a:bodyPr>
          <a:lstStyle/>
          <a:p>
            <a:r>
              <a:rPr lang="es-ES" sz="5400" dirty="0" smtClean="0">
                <a:latin typeface="Arial Black" pitchFamily="34" charset="0"/>
              </a:rPr>
              <a:t/>
            </a:r>
            <a:br>
              <a:rPr lang="es-ES" sz="5400" dirty="0" smtClean="0">
                <a:latin typeface="Arial Black" pitchFamily="34" charset="0"/>
              </a:rPr>
            </a:br>
            <a:r>
              <a:rPr lang="es-ES" sz="5400" dirty="0" smtClean="0">
                <a:latin typeface="Arial Black" pitchFamily="34" charset="0"/>
              </a:rPr>
              <a:t/>
            </a:r>
            <a:br>
              <a:rPr lang="es-ES" sz="5400" dirty="0" smtClean="0">
                <a:latin typeface="Arial Black" pitchFamily="34" charset="0"/>
              </a:rPr>
            </a:br>
            <a:r>
              <a:rPr lang="es-ES" sz="5400" dirty="0" smtClean="0">
                <a:latin typeface="Arial Black" pitchFamily="34" charset="0"/>
              </a:rPr>
              <a:t/>
            </a:r>
            <a:br>
              <a:rPr lang="es-ES" sz="5400" dirty="0" smtClean="0">
                <a:latin typeface="Arial Black" pitchFamily="34" charset="0"/>
              </a:rPr>
            </a:br>
            <a:r>
              <a:rPr lang="es-ES" sz="5400" dirty="0" smtClean="0">
                <a:latin typeface="Arial Black" pitchFamily="34" charset="0"/>
              </a:rPr>
              <a:t/>
            </a:r>
            <a:br>
              <a:rPr lang="es-ES" sz="5400" dirty="0" smtClean="0">
                <a:latin typeface="Arial Black" pitchFamily="34" charset="0"/>
              </a:rPr>
            </a:br>
            <a:r>
              <a:rPr lang="es-ES" sz="4900" dirty="0" smtClean="0">
                <a:latin typeface="+mn-lt"/>
              </a:rPr>
              <a:t>La elaboración de la imagen mediante recursos de representación</a:t>
            </a:r>
            <a:br>
              <a:rPr lang="es-ES" sz="4900" dirty="0" smtClean="0">
                <a:latin typeface="+mn-lt"/>
              </a:rPr>
            </a:br>
            <a:r>
              <a:rPr lang="es-ES" sz="4900" dirty="0" smtClean="0">
                <a:latin typeface="+mn-lt"/>
              </a:rPr>
              <a:t>fotográfica. </a:t>
            </a:r>
            <a:r>
              <a:rPr lang="es-ES" sz="4900" b="1" dirty="0" smtClean="0">
                <a:latin typeface="+mn-lt"/>
              </a:rPr>
              <a:t/>
            </a:r>
            <a:br>
              <a:rPr lang="es-ES" sz="4900" b="1" dirty="0" smtClean="0">
                <a:latin typeface="+mn-lt"/>
              </a:rPr>
            </a:br>
            <a:r>
              <a:rPr lang="es-ES" dirty="0" smtClean="0">
                <a:latin typeface="+mn-lt"/>
              </a:rPr>
              <a:t/>
            </a:r>
            <a:br>
              <a:rPr lang="es-ES" dirty="0" smtClean="0">
                <a:latin typeface="+mn-lt"/>
              </a:rPr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Generalmente, la persona </a:t>
            </a:r>
            <a:r>
              <a:rPr lang="es-ES" dirty="0" smtClean="0"/>
              <a:t>, antes de </a:t>
            </a:r>
            <a:r>
              <a:rPr lang="es-ES" dirty="0" err="1" smtClean="0"/>
              <a:t>de</a:t>
            </a:r>
            <a:r>
              <a:rPr lang="es-ES" dirty="0" smtClean="0"/>
              <a:t> </a:t>
            </a:r>
            <a:r>
              <a:rPr lang="es-ES" dirty="0" smtClean="0"/>
              <a:t>realizar </a:t>
            </a:r>
            <a:r>
              <a:rPr lang="es-ES" dirty="0" smtClean="0"/>
              <a:t>fotografías, tiene una </a:t>
            </a:r>
            <a:r>
              <a:rPr lang="es-ES" dirty="0" smtClean="0"/>
              <a:t>imagen </a:t>
            </a:r>
            <a:r>
              <a:rPr lang="es-ES" dirty="0" smtClean="0"/>
              <a:t>mental de lo que quiere fotografiar, piensa </a:t>
            </a:r>
            <a:r>
              <a:rPr lang="es-ES" dirty="0" smtClean="0"/>
              <a:t>en el tipo de plano, </a:t>
            </a:r>
            <a:r>
              <a:rPr lang="es-ES" dirty="0" smtClean="0"/>
              <a:t>en el ángulo </a:t>
            </a:r>
            <a:r>
              <a:rPr lang="es-ES" dirty="0" smtClean="0"/>
              <a:t>de toma, en la incidencia de la luz. Esto ocurre porque lo hace desde un punto de vista geográfico, emocional, ideológico.</a:t>
            </a:r>
            <a:r>
              <a:rPr lang="es-ES" dirty="0" smtClean="0"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s-ES" dirty="0" smtClean="0">
                <a:cs typeface="Arial" pitchFamily="34" charset="0"/>
              </a:rPr>
              <a:t>¿qué quiero mostrar con la fotografía?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2218258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+mn-lt"/>
              </a:rPr>
              <a:t>Punto de vista del productor/a</a:t>
            </a:r>
            <a:r>
              <a:rPr lang="es-ES" dirty="0" smtClean="0">
                <a:latin typeface="+mn-lt"/>
              </a:rPr>
              <a:t/>
            </a:r>
            <a:br>
              <a:rPr lang="es-ES" dirty="0" smtClean="0">
                <a:latin typeface="+mn-lt"/>
              </a:rPr>
            </a:br>
            <a:endParaRPr lang="es-ES" dirty="0">
              <a:latin typeface="+mn-lt"/>
            </a:endParaRPr>
          </a:p>
        </p:txBody>
      </p:sp>
      <p:pic>
        <p:nvPicPr>
          <p:cNvPr id="1026" name="Picture 2" descr="E:\fotoperiodismo\Mujeres-refugiadas-en-Vietnam_conver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5832648" cy="4386064"/>
          </a:xfrm>
          <a:prstGeom prst="rect">
            <a:avLst/>
          </a:prstGeom>
          <a:noFill/>
        </p:spPr>
      </p:pic>
      <p:cxnSp>
        <p:nvCxnSpPr>
          <p:cNvPr id="5" name="4 Conector recto de flecha"/>
          <p:cNvCxnSpPr/>
          <p:nvPr/>
        </p:nvCxnSpPr>
        <p:spPr>
          <a:xfrm flipH="1">
            <a:off x="2771800" y="1772816"/>
            <a:ext cx="108012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H="1">
            <a:off x="4716016" y="1484784"/>
            <a:ext cx="936104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2195736" y="1700808"/>
            <a:ext cx="1656184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ortar rectángulo de esquina sencilla"/>
          <p:cNvSpPr/>
          <p:nvPr/>
        </p:nvSpPr>
        <p:spPr>
          <a:xfrm>
            <a:off x="6876256" y="2204864"/>
            <a:ext cx="1872208" cy="3600400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¿qué quiero mostrar?</a:t>
            </a:r>
            <a:b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Punto de vista: físico, geográfico ,  psicológico, ideológicos.</a:t>
            </a:r>
            <a:r>
              <a:rPr lang="es-ES" sz="1600" b="1" dirty="0" smtClean="0">
                <a:solidFill>
                  <a:schemeClr val="tx1"/>
                </a:solidFill>
              </a:rPr>
              <a:t/>
            </a:r>
            <a:br>
              <a:rPr lang="es-ES" sz="1600" b="1" dirty="0" smtClean="0">
                <a:solidFill>
                  <a:schemeClr val="tx1"/>
                </a:solidFill>
              </a:rPr>
            </a:br>
            <a:endParaRPr lang="es-E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736</TotalTime>
  <Words>431</Words>
  <Application>Microsoft Office PowerPoint</Application>
  <PresentationFormat>Presentación en pantalla (4:3)</PresentationFormat>
  <Paragraphs>48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Solsticio</vt:lpstr>
      <vt:lpstr>Las imágenes pueden ser</vt:lpstr>
      <vt:lpstr>La fotografía como  imagen técnica</vt:lpstr>
      <vt:lpstr>Diapositiva 3</vt:lpstr>
      <vt:lpstr> Reproduce algunos aspectos de la realidad </vt:lpstr>
      <vt:lpstr>Y presenta grados de Iconicidad</vt:lpstr>
      <vt:lpstr>Imagen con grado de iconicidad nulo (abstracción). La obra pude tener múltiples interpretaciones.</vt:lpstr>
      <vt:lpstr>    La elaboración de la imagen mediante recursos de representación fotográfica.        </vt:lpstr>
      <vt:lpstr>Diapositiva 8</vt:lpstr>
      <vt:lpstr>Punto de vista del productor/a </vt:lpstr>
      <vt:lpstr>Lo primero antes de fotografiar es el encuadre que decir  selección y ordenación de cosas en el rectángulo visor.</vt:lpstr>
      <vt:lpstr>Encuadre horizontal</vt:lpstr>
      <vt:lpstr>Encuadre vertical</vt:lpstr>
      <vt:lpstr>Encuadre horizontal inclinado hacia la derecha</vt:lpstr>
      <vt:lpstr>Encuadre vertical  inclinado hacia la izquierda</vt:lpstr>
      <vt:lpstr>Diapositiva 15</vt:lpstr>
      <vt:lpstr>Diapositiva 16</vt:lpstr>
      <vt:lpstr>Primerísimo Primer Plano: desde el mentón al borde de la cabeza</vt:lpstr>
      <vt:lpstr>Primer plano: desde los hombros  hasta unos cm del borde de la cabeza</vt:lpstr>
      <vt:lpstr>Plano medio: desde la cabeza hasta la cintura. </vt:lpstr>
      <vt:lpstr>Plano americano: desde la cabeza hasta las rodillas.</vt:lpstr>
      <vt:lpstr>Plano total o plano figura entera: persona completa. </vt:lpstr>
      <vt:lpstr>Plano General: abarca un espacio mayor e incluye al  ser humano.</vt:lpstr>
      <vt:lpstr>Gran Plano general:  la persona forma parte del escenario al igual que los demàs objetos.  </vt:lpstr>
      <vt:lpstr>ÁNGULO DE TOMA depende de la altura de la cámara en relación al sujeto/objeto</vt:lpstr>
      <vt:lpstr>Diapositiva 25</vt:lpstr>
      <vt:lpstr>Normal</vt:lpstr>
      <vt:lpstr>   Picada</vt:lpstr>
      <vt:lpstr>Contrapicado</vt:lpstr>
      <vt:lpstr>Contra cenital o nadir</vt:lpstr>
      <vt:lpstr>Cenital</vt:lpstr>
      <vt:lpstr>Una imagen se puede leer de dos maneras: Nivel Referencial: lo que muestra, lo que percibo.   Nivel Simbólico: lo que puede significar, por ejemplo por convención social.  </vt:lpstr>
      <vt:lpstr>¿Qué lectura hacemos de las siguientes imàgenes?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Tu fotografía será un  signo icónico porque reproducirá algunos de los elementos perceptivos de la realidad. Como tal   será interpretada en  la instancia de recepción.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PLANO es la porción de la realidad tomada con la cámara.</dc:title>
  <dc:creator>Paula Facundo</dc:creator>
  <cp:lastModifiedBy>Paula Facundo</cp:lastModifiedBy>
  <cp:revision>44</cp:revision>
  <dcterms:created xsi:type="dcterms:W3CDTF">2018-06-08T01:06:25Z</dcterms:created>
  <dcterms:modified xsi:type="dcterms:W3CDTF">2020-05-12T14:12:37Z</dcterms:modified>
</cp:coreProperties>
</file>