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7" r:id="rId2"/>
    <p:sldId id="262" r:id="rId3"/>
    <p:sldId id="280" r:id="rId4"/>
    <p:sldId id="260" r:id="rId5"/>
    <p:sldId id="259" r:id="rId6"/>
    <p:sldId id="279" r:id="rId7"/>
    <p:sldId id="281" r:id="rId8"/>
    <p:sldId id="256" r:id="rId9"/>
    <p:sldId id="283" r:id="rId10"/>
    <p:sldId id="278" r:id="rId11"/>
    <p:sldId id="276" r:id="rId12"/>
    <p:sldId id="266" r:id="rId13"/>
    <p:sldId id="285" r:id="rId14"/>
    <p:sldId id="267" r:id="rId15"/>
    <p:sldId id="282" r:id="rId16"/>
    <p:sldId id="277" r:id="rId17"/>
    <p:sldId id="265" r:id="rId18"/>
    <p:sldId id="269" r:id="rId19"/>
    <p:sldId id="273" r:id="rId20"/>
    <p:sldId id="317" r:id="rId21"/>
    <p:sldId id="291" r:id="rId22"/>
    <p:sldId id="27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9"/>
    <a:srgbClr val="FFFFFF"/>
    <a:srgbClr val="FFFAEF"/>
    <a:srgbClr val="FFF0C9"/>
    <a:srgbClr val="3C395D"/>
    <a:srgbClr val="E22B00"/>
    <a:srgbClr val="D67E7C"/>
    <a:srgbClr val="3399FF"/>
    <a:srgbClr val="A0BA20"/>
    <a:srgbClr val="377B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9425" autoAdjust="0"/>
  </p:normalViewPr>
  <p:slideViewPr>
    <p:cSldViewPr>
      <p:cViewPr>
        <p:scale>
          <a:sx n="58" d="100"/>
          <a:sy n="58" d="100"/>
        </p:scale>
        <p:origin x="-4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A9A13-753E-47A0-BB85-EB3C158EAEF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02786B-0AE8-4F68-A0B5-46A24276A13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rial Black" pitchFamily="34" charset="0"/>
            </a:rPr>
            <a:t>Iris</a:t>
          </a:r>
          <a:endParaRPr lang="es-ES" sz="2800" dirty="0">
            <a:solidFill>
              <a:schemeClr val="tx1"/>
            </a:solidFill>
          </a:endParaRPr>
        </a:p>
      </dgm:t>
    </dgm:pt>
    <dgm:pt modelId="{E1A6DA0A-BB62-4D3B-B094-55CADBA5EA2E}" type="parTrans" cxnId="{2CBA2B1F-B031-4DE3-89AD-392821A6B2B6}">
      <dgm:prSet/>
      <dgm:spPr/>
      <dgm:t>
        <a:bodyPr/>
        <a:lstStyle/>
        <a:p>
          <a:endParaRPr lang="es-ES"/>
        </a:p>
      </dgm:t>
    </dgm:pt>
    <dgm:pt modelId="{F56C6BCB-C327-4BB7-B326-F5F763B41136}" type="sibTrans" cxnId="{2CBA2B1F-B031-4DE3-89AD-392821A6B2B6}">
      <dgm:prSet/>
      <dgm:spPr/>
      <dgm:t>
        <a:bodyPr/>
        <a:lstStyle/>
        <a:p>
          <a:endParaRPr lang="es-ES"/>
        </a:p>
      </dgm:t>
    </dgm:pt>
    <dgm:pt modelId="{966BCBA5-2BC4-43ED-85C2-7ADD24880B23}">
      <dgm:prSet phldrT="[Texto]" custT="1"/>
      <dgm:spPr>
        <a:noFill/>
      </dgm:spPr>
      <dgm:t>
        <a:bodyPr/>
        <a:lstStyle/>
        <a:p>
          <a:r>
            <a:rPr lang="es-ES" sz="2000" b="1" dirty="0" smtClean="0">
              <a:latin typeface="Aharoni" pitchFamily="2" charset="-79"/>
              <a:cs typeface="Aharoni" pitchFamily="2" charset="-79"/>
            </a:rPr>
            <a:t>Iris: regula la cantidad de luz que incididirá en la retina. Con poca luz el iris se dilata y con mucha luz se contrae</a:t>
          </a:r>
          <a:r>
            <a:rPr lang="es-ES" sz="2000" dirty="0" smtClean="0">
              <a:latin typeface="Aharoni" pitchFamily="2" charset="-79"/>
              <a:cs typeface="Aharoni" pitchFamily="2" charset="-79"/>
            </a:rPr>
            <a:t>.</a:t>
          </a:r>
          <a:endParaRPr lang="es-ES" sz="2000" dirty="0">
            <a:latin typeface="Aharoni" pitchFamily="2" charset="-79"/>
            <a:cs typeface="Aharoni" pitchFamily="2" charset="-79"/>
          </a:endParaRPr>
        </a:p>
      </dgm:t>
    </dgm:pt>
    <dgm:pt modelId="{92B7E258-66BE-4F69-AEA8-5CCBC9475F5F}" type="parTrans" cxnId="{7A596692-AC15-4BEB-8249-4BCB0EEFDDC4}">
      <dgm:prSet/>
      <dgm:spPr/>
      <dgm:t>
        <a:bodyPr/>
        <a:lstStyle/>
        <a:p>
          <a:endParaRPr lang="es-ES"/>
        </a:p>
      </dgm:t>
    </dgm:pt>
    <dgm:pt modelId="{4E968199-A087-4FF8-BB77-6F6831C237C8}" type="sibTrans" cxnId="{7A596692-AC15-4BEB-8249-4BCB0EEFDDC4}">
      <dgm:prSet/>
      <dgm:spPr/>
      <dgm:t>
        <a:bodyPr/>
        <a:lstStyle/>
        <a:p>
          <a:endParaRPr lang="es-ES"/>
        </a:p>
      </dgm:t>
    </dgm:pt>
    <dgm:pt modelId="{87D9250B-9F73-43F8-B31A-57A62BBE76DD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E1732FD5-69B4-4768-8861-AB507B90C4B7}" type="parTrans" cxnId="{49C353B6-6F7A-43EB-84CA-16E3F2B40BE4}">
      <dgm:prSet/>
      <dgm:spPr/>
      <dgm:t>
        <a:bodyPr/>
        <a:lstStyle/>
        <a:p>
          <a:endParaRPr lang="es-ES"/>
        </a:p>
      </dgm:t>
    </dgm:pt>
    <dgm:pt modelId="{501469EE-6C46-45FB-AF6A-99C78F17D25D}" type="sibTrans" cxnId="{49C353B6-6F7A-43EB-84CA-16E3F2B40BE4}">
      <dgm:prSet/>
      <dgm:spPr/>
      <dgm:t>
        <a:bodyPr/>
        <a:lstStyle/>
        <a:p>
          <a:endParaRPr lang="es-ES"/>
        </a:p>
      </dgm:t>
    </dgm:pt>
    <dgm:pt modelId="{75B39FD0-8646-4FD2-9E53-7E3592196166}">
      <dgm:prSet phldrT="[Texto]" custT="1"/>
      <dgm:spPr>
        <a:noFill/>
      </dgm:spPr>
      <dgm:t>
        <a:bodyPr/>
        <a:lstStyle/>
        <a:p>
          <a:r>
            <a:rPr lang="es-ES" sz="2000" b="1" dirty="0" smtClean="0">
              <a:latin typeface="Aharoni" pitchFamily="2" charset="-79"/>
              <a:cs typeface="Aharoni" pitchFamily="2" charset="-79"/>
            </a:rPr>
            <a:t>Diafragma: regula la cantidad de luz que llega a la película.</a:t>
          </a:r>
          <a:endParaRPr lang="es-ES" sz="2000" b="1" dirty="0">
            <a:latin typeface="Aharoni" pitchFamily="2" charset="-79"/>
            <a:cs typeface="Aharoni" pitchFamily="2" charset="-79"/>
          </a:endParaRPr>
        </a:p>
      </dgm:t>
    </dgm:pt>
    <dgm:pt modelId="{511F3291-D81A-4E4C-9CFC-014FCA2517C6}" type="parTrans" cxnId="{BE92D410-F239-4D6B-8FEB-317B68262584}">
      <dgm:prSet/>
      <dgm:spPr/>
      <dgm:t>
        <a:bodyPr/>
        <a:lstStyle/>
        <a:p>
          <a:endParaRPr lang="es-ES"/>
        </a:p>
      </dgm:t>
    </dgm:pt>
    <dgm:pt modelId="{02818CA2-27E4-4ED2-83D7-64D112652872}" type="sibTrans" cxnId="{BE92D410-F239-4D6B-8FEB-317B68262584}">
      <dgm:prSet/>
      <dgm:spPr/>
      <dgm:t>
        <a:bodyPr/>
        <a:lstStyle/>
        <a:p>
          <a:endParaRPr lang="es-ES"/>
        </a:p>
      </dgm:t>
    </dgm:pt>
    <dgm:pt modelId="{CED1999A-BED2-4C87-A93E-2D35ECD22A8A}" type="pres">
      <dgm:prSet presAssocID="{9CCA9A13-753E-47A0-BB85-EB3C158EAE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38A941-5F8A-446C-81A6-658D7E81C121}" type="pres">
      <dgm:prSet presAssocID="{3602786B-0AE8-4F68-A0B5-46A24276A13F}" presName="linNode" presStyleCnt="0"/>
      <dgm:spPr/>
    </dgm:pt>
    <dgm:pt modelId="{5294A5A1-70B1-4C89-A9A0-5E35F34E8407}" type="pres">
      <dgm:prSet presAssocID="{3602786B-0AE8-4F68-A0B5-46A24276A13F}" presName="parentShp" presStyleLbl="node1" presStyleIdx="0" presStyleCnt="2" custLinFactNeighborX="83282" custLinFactNeighborY="5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317C7-1881-4B91-BB8F-625AE4E7453B}" type="pres">
      <dgm:prSet presAssocID="{3602786B-0AE8-4F68-A0B5-46A24276A13F}" presName="childShp" presStyleLbl="bgAccFollowNode1" presStyleIdx="0" presStyleCnt="2" custScaleX="82534" custLinFactX="-50191" custLinFactNeighborX="-100000" custLinFactNeighborY="2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F0423-9784-4B29-9B28-D8ABF85FF816}" type="pres">
      <dgm:prSet presAssocID="{F56C6BCB-C327-4BB7-B326-F5F763B41136}" presName="spacing" presStyleCnt="0"/>
      <dgm:spPr/>
    </dgm:pt>
    <dgm:pt modelId="{F3666242-7E3B-40C5-891D-473F7222A00B}" type="pres">
      <dgm:prSet presAssocID="{87D9250B-9F73-43F8-B31A-57A62BBE76DD}" presName="linNode" presStyleCnt="0"/>
      <dgm:spPr/>
    </dgm:pt>
    <dgm:pt modelId="{47B36BE6-F367-490C-AF7A-ABA9BCCADEAE}" type="pres">
      <dgm:prSet presAssocID="{87D9250B-9F73-43F8-B31A-57A62BBE76DD}" presName="parentShp" presStyleLbl="node1" presStyleIdx="1" presStyleCnt="2" custScaleX="85169" custScaleY="84630" custLinFactNeighborX="97221" custLinFactNeighborY="-10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A641D-8900-43DF-97A7-34C607E1C3C0}" type="pres">
      <dgm:prSet presAssocID="{87D9250B-9F73-43F8-B31A-57A62BBE76DD}" presName="childShp" presStyleLbl="bgAccFollowNode1" presStyleIdx="1" presStyleCnt="2" custScaleX="84556" custScaleY="99805" custLinFactX="-2778" custLinFactNeighborX="-100000" custLinFactNeighborY="-5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AFF027-4BAC-4439-97A9-1C6272D6984A}" type="presOf" srcId="{75B39FD0-8646-4FD2-9E53-7E3592196166}" destId="{A77A641D-8900-43DF-97A7-34C607E1C3C0}" srcOrd="0" destOrd="0" presId="urn:microsoft.com/office/officeart/2005/8/layout/vList6"/>
    <dgm:cxn modelId="{A58A0C16-DECD-4B7E-9E19-E1FA0213928E}" type="presOf" srcId="{87D9250B-9F73-43F8-B31A-57A62BBE76DD}" destId="{47B36BE6-F367-490C-AF7A-ABA9BCCADEAE}" srcOrd="0" destOrd="0" presId="urn:microsoft.com/office/officeart/2005/8/layout/vList6"/>
    <dgm:cxn modelId="{2CBA2B1F-B031-4DE3-89AD-392821A6B2B6}" srcId="{9CCA9A13-753E-47A0-BB85-EB3C158EAEF3}" destId="{3602786B-0AE8-4F68-A0B5-46A24276A13F}" srcOrd="0" destOrd="0" parTransId="{E1A6DA0A-BB62-4D3B-B094-55CADBA5EA2E}" sibTransId="{F56C6BCB-C327-4BB7-B326-F5F763B41136}"/>
    <dgm:cxn modelId="{BE92D410-F239-4D6B-8FEB-317B68262584}" srcId="{87D9250B-9F73-43F8-B31A-57A62BBE76DD}" destId="{75B39FD0-8646-4FD2-9E53-7E3592196166}" srcOrd="0" destOrd="0" parTransId="{511F3291-D81A-4E4C-9CFC-014FCA2517C6}" sibTransId="{02818CA2-27E4-4ED2-83D7-64D112652872}"/>
    <dgm:cxn modelId="{78D35501-9812-4657-8A56-9EEE432C8F74}" type="presOf" srcId="{966BCBA5-2BC4-43ED-85C2-7ADD24880B23}" destId="{01A317C7-1881-4B91-BB8F-625AE4E7453B}" srcOrd="0" destOrd="0" presId="urn:microsoft.com/office/officeart/2005/8/layout/vList6"/>
    <dgm:cxn modelId="{7A596692-AC15-4BEB-8249-4BCB0EEFDDC4}" srcId="{3602786B-0AE8-4F68-A0B5-46A24276A13F}" destId="{966BCBA5-2BC4-43ED-85C2-7ADD24880B23}" srcOrd="0" destOrd="0" parTransId="{92B7E258-66BE-4F69-AEA8-5CCBC9475F5F}" sibTransId="{4E968199-A087-4FF8-BB77-6F6831C237C8}"/>
    <dgm:cxn modelId="{49C353B6-6F7A-43EB-84CA-16E3F2B40BE4}" srcId="{9CCA9A13-753E-47A0-BB85-EB3C158EAEF3}" destId="{87D9250B-9F73-43F8-B31A-57A62BBE76DD}" srcOrd="1" destOrd="0" parTransId="{E1732FD5-69B4-4768-8861-AB507B90C4B7}" sibTransId="{501469EE-6C46-45FB-AF6A-99C78F17D25D}"/>
    <dgm:cxn modelId="{4319AA32-C4F6-4404-9541-7E6557DBE9C5}" type="presOf" srcId="{9CCA9A13-753E-47A0-BB85-EB3C158EAEF3}" destId="{CED1999A-BED2-4C87-A93E-2D35ECD22A8A}" srcOrd="0" destOrd="0" presId="urn:microsoft.com/office/officeart/2005/8/layout/vList6"/>
    <dgm:cxn modelId="{4F126B8C-4D48-41E9-88FF-22EBF2BD6A06}" type="presOf" srcId="{3602786B-0AE8-4F68-A0B5-46A24276A13F}" destId="{5294A5A1-70B1-4C89-A9A0-5E35F34E8407}" srcOrd="0" destOrd="0" presId="urn:microsoft.com/office/officeart/2005/8/layout/vList6"/>
    <dgm:cxn modelId="{12983397-EE77-4373-8610-ACAAB36551EA}" type="presParOf" srcId="{CED1999A-BED2-4C87-A93E-2D35ECD22A8A}" destId="{F738A941-5F8A-446C-81A6-658D7E81C121}" srcOrd="0" destOrd="0" presId="urn:microsoft.com/office/officeart/2005/8/layout/vList6"/>
    <dgm:cxn modelId="{D2579F90-1D35-4C11-B9C9-3662F88649DF}" type="presParOf" srcId="{F738A941-5F8A-446C-81A6-658D7E81C121}" destId="{5294A5A1-70B1-4C89-A9A0-5E35F34E8407}" srcOrd="0" destOrd="0" presId="urn:microsoft.com/office/officeart/2005/8/layout/vList6"/>
    <dgm:cxn modelId="{A6A9CFB7-CC68-4C48-BD13-DFF41E8805DD}" type="presParOf" srcId="{F738A941-5F8A-446C-81A6-658D7E81C121}" destId="{01A317C7-1881-4B91-BB8F-625AE4E7453B}" srcOrd="1" destOrd="0" presId="urn:microsoft.com/office/officeart/2005/8/layout/vList6"/>
    <dgm:cxn modelId="{E8EEFFB8-08EE-4804-8EB5-DE8A32EB4BAF}" type="presParOf" srcId="{CED1999A-BED2-4C87-A93E-2D35ECD22A8A}" destId="{087F0423-9784-4B29-9B28-D8ABF85FF816}" srcOrd="1" destOrd="0" presId="urn:microsoft.com/office/officeart/2005/8/layout/vList6"/>
    <dgm:cxn modelId="{29DE001A-FE0D-4819-91CE-3D0AF9BDB4FB}" type="presParOf" srcId="{CED1999A-BED2-4C87-A93E-2D35ECD22A8A}" destId="{F3666242-7E3B-40C5-891D-473F7222A00B}" srcOrd="2" destOrd="0" presId="urn:microsoft.com/office/officeart/2005/8/layout/vList6"/>
    <dgm:cxn modelId="{4CDBA0B3-8458-4212-BDDE-CF1057584C68}" type="presParOf" srcId="{F3666242-7E3B-40C5-891D-473F7222A00B}" destId="{47B36BE6-F367-490C-AF7A-ABA9BCCADEAE}" srcOrd="0" destOrd="0" presId="urn:microsoft.com/office/officeart/2005/8/layout/vList6"/>
    <dgm:cxn modelId="{6D2B2B24-8E36-482C-861B-B33FB25DB30C}" type="presParOf" srcId="{F3666242-7E3B-40C5-891D-473F7222A00B}" destId="{A77A641D-8900-43DF-97A7-34C607E1C3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F9DA6-2633-4B55-A1D7-210C8C9A748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CC8B20-D47E-4299-AFC9-C0C6184B521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958E00AC-1087-4337-AD51-4A3DB1B1062C}" type="parTrans" cxnId="{37C16575-A8AE-45F0-AE82-8207D2C895A2}">
      <dgm:prSet/>
      <dgm:spPr/>
      <dgm:t>
        <a:bodyPr/>
        <a:lstStyle/>
        <a:p>
          <a:endParaRPr lang="es-ES"/>
        </a:p>
      </dgm:t>
    </dgm:pt>
    <dgm:pt modelId="{DF514C64-4639-4836-8174-E0F1A1DAF111}" type="sibTrans" cxnId="{37C16575-A8AE-45F0-AE82-8207D2C895A2}">
      <dgm:prSet/>
      <dgm:spPr/>
      <dgm:t>
        <a:bodyPr/>
        <a:lstStyle/>
        <a:p>
          <a:endParaRPr lang="es-ES"/>
        </a:p>
      </dgm:t>
    </dgm:pt>
    <dgm:pt modelId="{06CDE51E-DBFB-4550-96B9-7F854C716DA8}">
      <dgm:prSet phldrT="[Texto]" custT="1"/>
      <dgm:spPr>
        <a:noFill/>
      </dgm:spPr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</a:rPr>
            <a:t>Los rayos de luz inciden en un solo punto: la retina donde las células </a:t>
          </a:r>
          <a:r>
            <a:rPr lang="es-ES" sz="1400" b="1" dirty="0" err="1" smtClean="0">
              <a:solidFill>
                <a:schemeClr val="tx1"/>
              </a:solidFill>
            </a:rPr>
            <a:t>fotorreceptoras</a:t>
          </a:r>
          <a:r>
            <a:rPr lang="es-ES" sz="1400" b="1" dirty="0" smtClean="0">
              <a:solidFill>
                <a:schemeClr val="tx1"/>
              </a:solidFill>
            </a:rPr>
            <a:t> se encargan de convertir la luz en señales eléctricas que se envían al cerebro a través del nervio óptico. </a:t>
          </a:r>
          <a:endParaRPr lang="es-ES" sz="1400" b="1" dirty="0">
            <a:solidFill>
              <a:schemeClr val="tx1"/>
            </a:solidFill>
          </a:endParaRPr>
        </a:p>
      </dgm:t>
    </dgm:pt>
    <dgm:pt modelId="{305CE144-D8BE-4294-808F-54E6A4D5E654}" type="parTrans" cxnId="{B62965FE-3D7A-41B4-98D1-403F59B8927E}">
      <dgm:prSet/>
      <dgm:spPr/>
      <dgm:t>
        <a:bodyPr/>
        <a:lstStyle/>
        <a:p>
          <a:endParaRPr lang="es-ES"/>
        </a:p>
      </dgm:t>
    </dgm:pt>
    <dgm:pt modelId="{DD56AA04-7926-4CDF-85B8-E828A807239A}" type="sibTrans" cxnId="{B62965FE-3D7A-41B4-98D1-403F59B8927E}">
      <dgm:prSet/>
      <dgm:spPr/>
      <dgm:t>
        <a:bodyPr/>
        <a:lstStyle/>
        <a:p>
          <a:endParaRPr lang="es-ES"/>
        </a:p>
      </dgm:t>
    </dgm:pt>
    <dgm:pt modelId="{6CD74847-8CF4-4B3B-9BF4-4D688E081863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04D335CB-7AFF-460F-B2D0-6EAB2585C992}" type="parTrans" cxnId="{F9EC5ACB-C9FF-4D7A-BF90-57F38A34C884}">
      <dgm:prSet/>
      <dgm:spPr/>
      <dgm:t>
        <a:bodyPr/>
        <a:lstStyle/>
        <a:p>
          <a:endParaRPr lang="es-ES"/>
        </a:p>
      </dgm:t>
    </dgm:pt>
    <dgm:pt modelId="{578045B9-D2A2-4AD1-88E9-A3CA1DA89A2F}" type="sibTrans" cxnId="{F9EC5ACB-C9FF-4D7A-BF90-57F38A34C884}">
      <dgm:prSet/>
      <dgm:spPr/>
      <dgm:t>
        <a:bodyPr/>
        <a:lstStyle/>
        <a:p>
          <a:endParaRPr lang="es-ES"/>
        </a:p>
      </dgm:t>
    </dgm:pt>
    <dgm:pt modelId="{7AF03AB5-6885-4CDF-9A1A-7F28DBAE9AA7}">
      <dgm:prSet phldrT="[Texto]" custT="1"/>
      <dgm:spPr>
        <a:noFill/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El objetivo captó y registró la luz con el uso del diafragma (cantidad de luz) y obturador (tiempo de exposición) . Luego  los rayos de luz inciden en un solo punto: sensor CCD, ya que  la imagen que será procesada y registrada en la memoria.</a:t>
          </a:r>
          <a:endParaRPr lang="es-ES" sz="1400" b="0" dirty="0">
            <a:solidFill>
              <a:schemeClr val="tx1"/>
            </a:solidFill>
          </a:endParaRPr>
        </a:p>
      </dgm:t>
    </dgm:pt>
    <dgm:pt modelId="{45115EFB-5995-4EBB-B864-29C5EEA938DA}" type="parTrans" cxnId="{7068114A-EB35-484C-8245-9FE25E7621C2}">
      <dgm:prSet/>
      <dgm:spPr/>
      <dgm:t>
        <a:bodyPr/>
        <a:lstStyle/>
        <a:p>
          <a:endParaRPr lang="es-ES"/>
        </a:p>
      </dgm:t>
    </dgm:pt>
    <dgm:pt modelId="{F429053F-C149-49C3-A01E-7C91C9F10AC8}" type="sibTrans" cxnId="{7068114A-EB35-484C-8245-9FE25E7621C2}">
      <dgm:prSet/>
      <dgm:spPr/>
      <dgm:t>
        <a:bodyPr/>
        <a:lstStyle/>
        <a:p>
          <a:endParaRPr lang="es-ES"/>
        </a:p>
      </dgm:t>
    </dgm:pt>
    <dgm:pt modelId="{5C79BCBB-D36D-4B9D-B003-57CA8540E4E9}" type="pres">
      <dgm:prSet presAssocID="{7A2F9DA6-2633-4B55-A1D7-210C8C9A74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9484EE7-A028-457E-8817-B45EFA417E24}" type="pres">
      <dgm:prSet presAssocID="{D7CC8B20-D47E-4299-AFC9-C0C6184B5219}" presName="linNode" presStyleCnt="0"/>
      <dgm:spPr/>
    </dgm:pt>
    <dgm:pt modelId="{A881D78F-EB1E-4E09-90CF-177E8293FAAA}" type="pres">
      <dgm:prSet presAssocID="{D7CC8B20-D47E-4299-AFC9-C0C6184B5219}" presName="parentShp" presStyleLbl="node1" presStyleIdx="0" presStyleCnt="2" custLinFactNeighborX="90625" custLinFactNeighborY="-54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DFCF47-6060-462C-B113-0F82CF5351E1}" type="pres">
      <dgm:prSet presAssocID="{D7CC8B20-D47E-4299-AFC9-C0C6184B5219}" presName="childShp" presStyleLbl="bgAccFollowNode1" presStyleIdx="0" presStyleCnt="2" custScaleY="84355" custLinFactNeighborX="-99686" custLinFactNeighborY="-5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8789CF-E5B7-4DB6-A7D2-C30407B981EB}" type="pres">
      <dgm:prSet presAssocID="{DF514C64-4639-4836-8174-E0F1A1DAF111}" presName="spacing" presStyleCnt="0"/>
      <dgm:spPr/>
    </dgm:pt>
    <dgm:pt modelId="{76AF6F65-3AA6-4F5B-904A-C2EC55448B56}" type="pres">
      <dgm:prSet presAssocID="{6CD74847-8CF4-4B3B-9BF4-4D688E081863}" presName="linNode" presStyleCnt="0"/>
      <dgm:spPr/>
    </dgm:pt>
    <dgm:pt modelId="{3E2EB2A1-9CAD-4715-AB81-76D34F1CD849}" type="pres">
      <dgm:prSet presAssocID="{6CD74847-8CF4-4B3B-9BF4-4D688E081863}" presName="parentShp" presStyleLbl="node1" presStyleIdx="1" presStyleCnt="2" custScaleX="60626" custScaleY="78304" custLinFactNeighborX="90625" custLinFactNeighborY="-12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6B8FF-CCE2-46E5-A188-731FE35B3509}" type="pres">
      <dgm:prSet presAssocID="{6CD74847-8CF4-4B3B-9BF4-4D688E081863}" presName="childShp" presStyleLbl="bgAccFollowNode1" presStyleIdx="1" presStyleCnt="2" custScaleY="92254" custLinFactNeighborX="-99686" custLinFactNeighborY="-16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C3ADCF-76AD-44D5-8B48-B82E240664D5}" type="presOf" srcId="{D7CC8B20-D47E-4299-AFC9-C0C6184B5219}" destId="{A881D78F-EB1E-4E09-90CF-177E8293FAAA}" srcOrd="0" destOrd="0" presId="urn:microsoft.com/office/officeart/2005/8/layout/vList6"/>
    <dgm:cxn modelId="{30C8450E-0E4A-4C3F-8AE2-1359C09B481C}" type="presOf" srcId="{6CD74847-8CF4-4B3B-9BF4-4D688E081863}" destId="{3E2EB2A1-9CAD-4715-AB81-76D34F1CD849}" srcOrd="0" destOrd="0" presId="urn:microsoft.com/office/officeart/2005/8/layout/vList6"/>
    <dgm:cxn modelId="{F9EC5ACB-C9FF-4D7A-BF90-57F38A34C884}" srcId="{7A2F9DA6-2633-4B55-A1D7-210C8C9A748A}" destId="{6CD74847-8CF4-4B3B-9BF4-4D688E081863}" srcOrd="1" destOrd="0" parTransId="{04D335CB-7AFF-460F-B2D0-6EAB2585C992}" sibTransId="{578045B9-D2A2-4AD1-88E9-A3CA1DA89A2F}"/>
    <dgm:cxn modelId="{318D8D77-6EFA-4734-87CB-57130B0B35F7}" type="presOf" srcId="{7A2F9DA6-2633-4B55-A1D7-210C8C9A748A}" destId="{5C79BCBB-D36D-4B9D-B003-57CA8540E4E9}" srcOrd="0" destOrd="0" presId="urn:microsoft.com/office/officeart/2005/8/layout/vList6"/>
    <dgm:cxn modelId="{37C16575-A8AE-45F0-AE82-8207D2C895A2}" srcId="{7A2F9DA6-2633-4B55-A1D7-210C8C9A748A}" destId="{D7CC8B20-D47E-4299-AFC9-C0C6184B5219}" srcOrd="0" destOrd="0" parTransId="{958E00AC-1087-4337-AD51-4A3DB1B1062C}" sibTransId="{DF514C64-4639-4836-8174-E0F1A1DAF111}"/>
    <dgm:cxn modelId="{7068114A-EB35-484C-8245-9FE25E7621C2}" srcId="{6CD74847-8CF4-4B3B-9BF4-4D688E081863}" destId="{7AF03AB5-6885-4CDF-9A1A-7F28DBAE9AA7}" srcOrd="0" destOrd="0" parTransId="{45115EFB-5995-4EBB-B864-29C5EEA938DA}" sibTransId="{F429053F-C149-49C3-A01E-7C91C9F10AC8}"/>
    <dgm:cxn modelId="{C832C160-664B-4CFF-BBC8-4D72E43E8EB3}" type="presOf" srcId="{06CDE51E-DBFB-4550-96B9-7F854C716DA8}" destId="{41DFCF47-6060-462C-B113-0F82CF5351E1}" srcOrd="0" destOrd="0" presId="urn:microsoft.com/office/officeart/2005/8/layout/vList6"/>
    <dgm:cxn modelId="{B62965FE-3D7A-41B4-98D1-403F59B8927E}" srcId="{D7CC8B20-D47E-4299-AFC9-C0C6184B5219}" destId="{06CDE51E-DBFB-4550-96B9-7F854C716DA8}" srcOrd="0" destOrd="0" parTransId="{305CE144-D8BE-4294-808F-54E6A4D5E654}" sibTransId="{DD56AA04-7926-4CDF-85B8-E828A807239A}"/>
    <dgm:cxn modelId="{4E1EBBD4-EFCD-4876-A0CC-6B4C1D76DACD}" type="presOf" srcId="{7AF03AB5-6885-4CDF-9A1A-7F28DBAE9AA7}" destId="{3486B8FF-CCE2-46E5-A188-731FE35B3509}" srcOrd="0" destOrd="0" presId="urn:microsoft.com/office/officeart/2005/8/layout/vList6"/>
    <dgm:cxn modelId="{AEA18FC7-E5B3-4556-88B7-5DF5B8057860}" type="presParOf" srcId="{5C79BCBB-D36D-4B9D-B003-57CA8540E4E9}" destId="{E9484EE7-A028-457E-8817-B45EFA417E24}" srcOrd="0" destOrd="0" presId="urn:microsoft.com/office/officeart/2005/8/layout/vList6"/>
    <dgm:cxn modelId="{445C5467-0439-4E86-99F4-9120579E3F45}" type="presParOf" srcId="{E9484EE7-A028-457E-8817-B45EFA417E24}" destId="{A881D78F-EB1E-4E09-90CF-177E8293FAAA}" srcOrd="0" destOrd="0" presId="urn:microsoft.com/office/officeart/2005/8/layout/vList6"/>
    <dgm:cxn modelId="{9BB4906D-4518-42AB-8B82-EF3A23AFF3BF}" type="presParOf" srcId="{E9484EE7-A028-457E-8817-B45EFA417E24}" destId="{41DFCF47-6060-462C-B113-0F82CF5351E1}" srcOrd="1" destOrd="0" presId="urn:microsoft.com/office/officeart/2005/8/layout/vList6"/>
    <dgm:cxn modelId="{3F642214-0551-4FB3-9359-38614A43BF5C}" type="presParOf" srcId="{5C79BCBB-D36D-4B9D-B003-57CA8540E4E9}" destId="{998789CF-E5B7-4DB6-A7D2-C30407B981EB}" srcOrd="1" destOrd="0" presId="urn:microsoft.com/office/officeart/2005/8/layout/vList6"/>
    <dgm:cxn modelId="{FAAA0F84-40C0-437D-80FD-0D8649476FE5}" type="presParOf" srcId="{5C79BCBB-D36D-4B9D-B003-57CA8540E4E9}" destId="{76AF6F65-3AA6-4F5B-904A-C2EC55448B56}" srcOrd="2" destOrd="0" presId="urn:microsoft.com/office/officeart/2005/8/layout/vList6"/>
    <dgm:cxn modelId="{FFDDCDD6-6BEE-41A4-BFBC-157D70750870}" type="presParOf" srcId="{76AF6F65-3AA6-4F5B-904A-C2EC55448B56}" destId="{3E2EB2A1-9CAD-4715-AB81-76D34F1CD849}" srcOrd="0" destOrd="0" presId="urn:microsoft.com/office/officeart/2005/8/layout/vList6"/>
    <dgm:cxn modelId="{CCABCEF8-8161-42C6-A7F2-0D7550BF9172}" type="presParOf" srcId="{76AF6F65-3AA6-4F5B-904A-C2EC55448B56}" destId="{3486B8FF-CCE2-46E5-A188-731FE35B35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A317C7-1881-4B91-BB8F-625AE4E7453B}">
      <dsp:nvSpPr>
        <dsp:cNvPr id="0" name=""/>
        <dsp:cNvSpPr/>
      </dsp:nvSpPr>
      <dsp:spPr>
        <a:xfrm>
          <a:off x="0" y="71798"/>
          <a:ext cx="3570987" cy="2813937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latin typeface="Aharoni" pitchFamily="2" charset="-79"/>
              <a:cs typeface="Aharoni" pitchFamily="2" charset="-79"/>
            </a:rPr>
            <a:t>Iris: regula la cantidad de luz que incididirá en la retina. Con poca luz el iris se dilata y con mucha luz se contrae</a:t>
          </a:r>
          <a:r>
            <a:rPr lang="es-ES" sz="2000" kern="1200" dirty="0" smtClean="0">
              <a:latin typeface="Aharoni" pitchFamily="2" charset="-79"/>
              <a:cs typeface="Aharoni" pitchFamily="2" charset="-79"/>
            </a:rPr>
            <a:t>.</a:t>
          </a:r>
          <a:endParaRPr lang="es-ES" sz="2000" kern="1200" dirty="0">
            <a:latin typeface="Aharoni" pitchFamily="2" charset="-79"/>
            <a:cs typeface="Aharoni" pitchFamily="2" charset="-79"/>
          </a:endParaRPr>
        </a:p>
      </dsp:txBody>
      <dsp:txXfrm>
        <a:off x="0" y="71798"/>
        <a:ext cx="3570987" cy="2813937"/>
      </dsp:txXfrm>
    </dsp:sp>
    <dsp:sp modelId="{5294A5A1-70B1-4C89-A9A0-5E35F34E8407}">
      <dsp:nvSpPr>
        <dsp:cNvPr id="0" name=""/>
        <dsp:cNvSpPr/>
      </dsp:nvSpPr>
      <dsp:spPr>
        <a:xfrm>
          <a:off x="3981200" y="143891"/>
          <a:ext cx="2884457" cy="281393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 Black" pitchFamily="34" charset="0"/>
            </a:rPr>
            <a:t>Iris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981200" y="143891"/>
        <a:ext cx="2884457" cy="2813937"/>
      </dsp:txXfrm>
    </dsp:sp>
    <dsp:sp modelId="{A77A641D-8900-43DF-97A7-34C607E1C3C0}">
      <dsp:nvSpPr>
        <dsp:cNvPr id="0" name=""/>
        <dsp:cNvSpPr/>
      </dsp:nvSpPr>
      <dsp:spPr>
        <a:xfrm>
          <a:off x="14" y="2952342"/>
          <a:ext cx="3658472" cy="2808450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latin typeface="Aharoni" pitchFamily="2" charset="-79"/>
              <a:cs typeface="Aharoni" pitchFamily="2" charset="-79"/>
            </a:rPr>
            <a:t>Diafragma: regula la cantidad de luz que llega a la película.</a:t>
          </a:r>
          <a:endParaRPr lang="es-ES" sz="2000" b="1" kern="1200" dirty="0">
            <a:latin typeface="Aharoni" pitchFamily="2" charset="-79"/>
            <a:cs typeface="Aharoni" pitchFamily="2" charset="-79"/>
          </a:endParaRPr>
        </a:p>
      </dsp:txBody>
      <dsp:txXfrm>
        <a:off x="14" y="2952342"/>
        <a:ext cx="3658472" cy="2808450"/>
      </dsp:txXfrm>
    </dsp:sp>
    <dsp:sp modelId="{47B36BE6-F367-490C-AF7A-ABA9BCCADEAE}">
      <dsp:nvSpPr>
        <dsp:cNvPr id="0" name=""/>
        <dsp:cNvSpPr/>
      </dsp:nvSpPr>
      <dsp:spPr>
        <a:xfrm>
          <a:off x="4754451" y="3024336"/>
          <a:ext cx="2456663" cy="23814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b="1" kern="1200" dirty="0">
            <a:solidFill>
              <a:schemeClr val="tx1"/>
            </a:solidFill>
          </a:endParaRPr>
        </a:p>
      </dsp:txBody>
      <dsp:txXfrm>
        <a:off x="4754451" y="3024336"/>
        <a:ext cx="2456663" cy="2381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DFCF47-6060-462C-B113-0F82CF5351E1}">
      <dsp:nvSpPr>
        <dsp:cNvPr id="0" name=""/>
        <dsp:cNvSpPr/>
      </dsp:nvSpPr>
      <dsp:spPr>
        <a:xfrm>
          <a:off x="9858" y="72730"/>
          <a:ext cx="4709323" cy="2234829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Los rayos de luz inciden en un solo punto: la retina donde las células </a:t>
          </a:r>
          <a:r>
            <a:rPr lang="es-ES" sz="1400" b="1" kern="1200" dirty="0" err="1" smtClean="0">
              <a:solidFill>
                <a:schemeClr val="tx1"/>
              </a:solidFill>
            </a:rPr>
            <a:t>fotorreceptoras</a:t>
          </a:r>
          <a:r>
            <a:rPr lang="es-ES" sz="1400" b="1" kern="1200" dirty="0" smtClean="0">
              <a:solidFill>
                <a:schemeClr val="tx1"/>
              </a:solidFill>
            </a:rPr>
            <a:t> se encargan de convertir la luz en señales eléctricas que se envían al cerebro a través del nervio óptico.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9858" y="72730"/>
        <a:ext cx="4709323" cy="2234829"/>
      </dsp:txXfrm>
    </dsp:sp>
    <dsp:sp modelId="{A881D78F-EB1E-4E09-90CF-177E8293FAAA}">
      <dsp:nvSpPr>
        <dsp:cNvPr id="0" name=""/>
        <dsp:cNvSpPr/>
      </dsp:nvSpPr>
      <dsp:spPr>
        <a:xfrm>
          <a:off x="4267824" y="0"/>
          <a:ext cx="3139548" cy="264931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b="1" kern="1200" dirty="0">
            <a:solidFill>
              <a:schemeClr val="tx1"/>
            </a:solidFill>
          </a:endParaRPr>
        </a:p>
      </dsp:txBody>
      <dsp:txXfrm>
        <a:off x="4267824" y="0"/>
        <a:ext cx="3139548" cy="2649314"/>
      </dsp:txXfrm>
    </dsp:sp>
    <dsp:sp modelId="{3486B8FF-CCE2-46E5-A188-731FE35B3509}">
      <dsp:nvSpPr>
        <dsp:cNvPr id="0" name=""/>
        <dsp:cNvSpPr/>
      </dsp:nvSpPr>
      <dsp:spPr>
        <a:xfrm>
          <a:off x="0" y="2483382"/>
          <a:ext cx="4709323" cy="2444098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El objetivo captó y registró la luz con el uso del diafragma (cantidad de luz) y obturador (tiempo de exposición) . Luego  los rayos de luz inciden en un solo punto: sensor CCD, ya que  la imagen que será procesada y registrada en la memoria.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0" y="2483382"/>
        <a:ext cx="4709323" cy="2444098"/>
      </dsp:txXfrm>
    </dsp:sp>
    <dsp:sp modelId="{3E2EB2A1-9CAD-4715-AB81-76D34F1CD849}">
      <dsp:nvSpPr>
        <dsp:cNvPr id="0" name=""/>
        <dsp:cNvSpPr/>
      </dsp:nvSpPr>
      <dsp:spPr>
        <a:xfrm>
          <a:off x="4885907" y="2772104"/>
          <a:ext cx="1903382" cy="207451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b="1" kern="1200" dirty="0">
            <a:solidFill>
              <a:schemeClr val="tx1"/>
            </a:solidFill>
          </a:endParaRPr>
        </a:p>
      </dsp:txBody>
      <dsp:txXfrm>
        <a:off x="4885907" y="2772104"/>
        <a:ext cx="1903382" cy="207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7682-62D1-4B1D-910B-ECA9B00637A8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5F33C-C756-4F40-B302-B5545C9A61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637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F33C-C756-4F40-B302-B5545C9A61B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75AF18-5B94-488A-A723-CD46384810C5}" type="datetimeFigureOut">
              <a:rPr lang="es-ES" smtClean="0"/>
              <a:pPr/>
              <a:t>12/05/2020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84193A-4F2B-4A06-855A-B751E4C1E5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848872" cy="1498178"/>
          </a:xfrm>
        </p:spPr>
        <p:txBody>
          <a:bodyPr>
            <a:normAutofit/>
          </a:bodyPr>
          <a:lstStyle/>
          <a:p>
            <a:r>
              <a:rPr lang="es-ES" sz="2000" u="sng" dirty="0" smtClean="0">
                <a:latin typeface="Aharoni" pitchFamily="2" charset="-79"/>
                <a:cs typeface="Aharoni" pitchFamily="2" charset="-79"/>
              </a:rPr>
              <a:t>LA CÁMARA FOTOGRÀFICA Y EL OJO HUMANO</a:t>
            </a:r>
            <a:endParaRPr lang="es-ES" sz="20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Bisel"/>
          <p:cNvSpPr/>
          <p:nvPr/>
        </p:nvSpPr>
        <p:spPr>
          <a:xfrm>
            <a:off x="2699792" y="2780928"/>
            <a:ext cx="4320480" cy="33123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Resultado de imagen para semejanza entre el ojo humano y la camara fotogra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Espectro electromagnético</a:t>
            </a:r>
            <a:endParaRPr lang="es-ES" sz="3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6" name="AutoShape 6" descr="Resultado de imagen para la luz y los co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Resultado de imagen para la luz y los co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0" name="AutoShape 10" descr="Resultado de imagen para la luz y los co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763688" y="1844824"/>
            <a:ext cx="792088" cy="2232248"/>
          </a:xfrm>
          <a:prstGeom prst="rect">
            <a:avLst/>
          </a:prstGeom>
          <a:solidFill>
            <a:srgbClr val="3C3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Ondas</a:t>
            </a: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de radio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75656" y="1844824"/>
            <a:ext cx="72008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Ultravioleta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96336" y="1844824"/>
            <a:ext cx="648072" cy="2232248"/>
          </a:xfrm>
          <a:prstGeom prst="rect">
            <a:avLst/>
          </a:prstGeom>
          <a:solidFill>
            <a:srgbClr val="E22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Infrarrojos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44408" y="1844824"/>
            <a:ext cx="792088" cy="2232248"/>
          </a:xfrm>
          <a:prstGeom prst="rect">
            <a:avLst/>
          </a:prstGeom>
          <a:solidFill>
            <a:srgbClr val="E22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Rayos Gamma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95736" y="4077072"/>
            <a:ext cx="540060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Espectro visible al ojo humano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95736" y="1844824"/>
            <a:ext cx="5400600" cy="216024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5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  <a:ln>
            <a:solidFill>
              <a:srgbClr val="3C395D"/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3399"/>
                </a:solidFill>
              </a:rPr>
              <a:t>Violeta   </a:t>
            </a:r>
            <a:r>
              <a:rPr lang="es-ES" sz="1400" dirty="0" smtClean="0"/>
              <a:t>  </a:t>
            </a:r>
            <a:r>
              <a:rPr lang="es-ES" sz="1400" b="1" dirty="0" smtClean="0">
                <a:solidFill>
                  <a:srgbClr val="3399FF"/>
                </a:solidFill>
              </a:rPr>
              <a:t> Añil      </a:t>
            </a:r>
            <a:r>
              <a:rPr lang="es-ES" sz="1400" b="1" dirty="0" err="1" smtClean="0">
                <a:solidFill>
                  <a:srgbClr val="66FFFF"/>
                </a:solidFill>
              </a:rPr>
              <a:t>Cyan</a:t>
            </a:r>
            <a:r>
              <a:rPr lang="es-ES" sz="1400" b="1" dirty="0" smtClean="0">
                <a:solidFill>
                  <a:srgbClr val="66FFFF"/>
                </a:solidFill>
              </a:rPr>
              <a:t>     </a:t>
            </a:r>
            <a:r>
              <a:rPr lang="es-ES" sz="1400" b="1" dirty="0" smtClean="0">
                <a:solidFill>
                  <a:srgbClr val="A0BA20"/>
                </a:solidFill>
              </a:rPr>
              <a:t>verde </a:t>
            </a:r>
            <a:r>
              <a:rPr lang="es-ES" sz="1400" dirty="0" smtClean="0"/>
              <a:t>    </a:t>
            </a:r>
            <a:r>
              <a:rPr lang="es-ES" sz="1400" b="1" dirty="0" smtClean="0">
                <a:solidFill>
                  <a:srgbClr val="FFFF00"/>
                </a:solidFill>
              </a:rPr>
              <a:t>Amarillo</a:t>
            </a:r>
            <a:r>
              <a:rPr lang="es-ES" sz="1400" dirty="0" smtClean="0"/>
              <a:t>    </a:t>
            </a:r>
            <a:r>
              <a:rPr lang="es-ES" sz="1400" b="1" dirty="0" smtClean="0">
                <a:solidFill>
                  <a:srgbClr val="FFC000"/>
                </a:solidFill>
              </a:rPr>
              <a:t>Naranja</a:t>
            </a:r>
            <a:r>
              <a:rPr lang="es-ES" sz="1400" dirty="0" smtClean="0"/>
              <a:t>  </a:t>
            </a:r>
            <a:r>
              <a:rPr lang="es-ES" sz="1400" b="1" dirty="0" smtClean="0">
                <a:solidFill>
                  <a:srgbClr val="FF0000"/>
                </a:solidFill>
              </a:rPr>
              <a:t>Rojo 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latin typeface="Aharoni" pitchFamily="2" charset="-79"/>
                <a:cs typeface="Aharoni" pitchFamily="2" charset="-79"/>
              </a:rPr>
              <a:t>La luz se propaga en línea recta</a:t>
            </a:r>
            <a:endParaRPr lang="es-E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22" name="Picture 2" descr="Propag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92688" cy="4024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Aharoni" pitchFamily="2" charset="-79"/>
                <a:cs typeface="Aharoni" pitchFamily="2" charset="-79"/>
              </a:rPr>
              <a:t>Luz Natural/ Luz Artificial</a:t>
            </a:r>
            <a:endParaRPr lang="es-E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Resultado de imagen para luz natural y artificial ejempl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804248" cy="3888432"/>
          </a:xfrm>
          <a:prstGeom prst="rect">
            <a:avLst/>
          </a:prstGeom>
          <a:noFill/>
        </p:spPr>
      </p:pic>
      <p:pic>
        <p:nvPicPr>
          <p:cNvPr id="5" name="Picture 2" descr="lu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3132347" cy="2088232"/>
          </a:xfrm>
          <a:prstGeom prst="rect">
            <a:avLst/>
          </a:prstGeom>
          <a:noFill/>
        </p:spPr>
      </p:pic>
      <p:pic>
        <p:nvPicPr>
          <p:cNvPr id="7" name="Picture 12" descr="Resultado de imagen para luz artifi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869160"/>
            <a:ext cx="269993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latin typeface="Aharoni" pitchFamily="2" charset="-79"/>
                <a:cs typeface="Aharoni" pitchFamily="2" charset="-79"/>
              </a:rPr>
              <a:t>Propiedades de la luz en  fotografía</a:t>
            </a:r>
            <a:r>
              <a:rPr lang="es-E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971600" y="1556792"/>
            <a:ext cx="2736304" cy="1656184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Calidad</a:t>
            </a:r>
            <a:r>
              <a:rPr lang="es-E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es-ES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4320480" cy="2469630"/>
          </a:xfrm>
          <a:prstGeom prst="rect">
            <a:avLst/>
          </a:prstGeom>
          <a:noFill/>
        </p:spPr>
      </p:pic>
      <p:sp>
        <p:nvSpPr>
          <p:cNvPr id="6" name="5 Recortar rectángulo de esquina sencilla"/>
          <p:cNvSpPr/>
          <p:nvPr/>
        </p:nvSpPr>
        <p:spPr>
          <a:xfrm>
            <a:off x="3707904" y="3933056"/>
            <a:ext cx="2448272" cy="648072"/>
          </a:xfrm>
          <a:prstGeom prst="snip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Luz dura: sombras pronunciadas</a:t>
            </a:r>
            <a:endParaRPr lang="es-ES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6084168" y="3933056"/>
            <a:ext cx="2160240" cy="648072"/>
          </a:xfrm>
          <a:prstGeom prst="snip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Luz blanda: sombras suaves</a:t>
            </a:r>
            <a:endParaRPr lang="es-ES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Picture 4" descr="Resultado de imagen para luz dura y luz dif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406526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imagen con demasiada cantidad de l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552728" cy="3744416"/>
          </a:xfrm>
          <a:prstGeom prst="rect">
            <a:avLst/>
          </a:prstGeom>
          <a:noFill/>
        </p:spPr>
      </p:pic>
      <p:sp>
        <p:nvSpPr>
          <p:cNvPr id="11268" name="AutoShape 4" descr="Resultado de imagen para imagen con  poca cantidad de l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Recortar rectángulo de esquina sencilla"/>
          <p:cNvSpPr/>
          <p:nvPr/>
        </p:nvSpPr>
        <p:spPr>
          <a:xfrm>
            <a:off x="971600" y="5589240"/>
            <a:ext cx="1944216" cy="648072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Foto oscura: sub expuesta</a:t>
            </a:r>
            <a:endParaRPr lang="es-ES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5796136" y="5589240"/>
            <a:ext cx="2304256" cy="576064"/>
          </a:xfrm>
          <a:prstGeom prst="snip1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Foto blanca: Sobre expuesta</a:t>
            </a:r>
            <a:endParaRPr lang="es-ES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ortar rectángulo de esquina sencilla"/>
          <p:cNvSpPr/>
          <p:nvPr/>
        </p:nvSpPr>
        <p:spPr>
          <a:xfrm>
            <a:off x="2411760" y="548680"/>
            <a:ext cx="4464496" cy="1008112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Cantidad de  luz</a:t>
            </a:r>
            <a:endParaRPr lang="es-ES" sz="3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ichard Billingham. (El flash en la cámara genera una luz dura y frontal que aplana la textura y el volume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794770" cy="2618748"/>
          </a:xfrm>
          <a:prstGeom prst="rect">
            <a:avLst/>
          </a:prstGeom>
          <a:noFill/>
        </p:spPr>
      </p:pic>
      <p:sp>
        <p:nvSpPr>
          <p:cNvPr id="2" name="1 Recortar rectángulo de esquina sencilla"/>
          <p:cNvSpPr/>
          <p:nvPr/>
        </p:nvSpPr>
        <p:spPr>
          <a:xfrm>
            <a:off x="1763688" y="332656"/>
            <a:ext cx="5400600" cy="1152128"/>
          </a:xfrm>
          <a:prstGeom prst="snip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Black" pitchFamily="34" charset="0"/>
              </a:rPr>
              <a:t>Dirección de la luz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Black" pitchFamily="34" charset="0"/>
              </a:rPr>
              <a:t>Frontal </a:t>
            </a:r>
            <a:r>
              <a:rPr lang="es-ES" sz="2000" dirty="0" smtClean="0">
                <a:solidFill>
                  <a:schemeClr val="tx1"/>
                </a:solidFill>
              </a:rPr>
              <a:t>(la luz viene detrás de la cámara)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6" name="5 Recortar rectángulo de esquina sencilla"/>
          <p:cNvSpPr/>
          <p:nvPr/>
        </p:nvSpPr>
        <p:spPr>
          <a:xfrm>
            <a:off x="2483768" y="4653136"/>
            <a:ext cx="3816424" cy="1008112"/>
          </a:xfrm>
          <a:prstGeom prst="snip1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minimiza volumen, y profundidad aporta en detalles</a:t>
            </a:r>
          </a:p>
        </p:txBody>
      </p:sp>
      <p:pic>
        <p:nvPicPr>
          <p:cNvPr id="10244" name="Picture 4" descr="Luz fr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394348" cy="249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ado de imagen para ejemplo de contraste en la iluminacion fotogra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816424" cy="3096344"/>
          </a:xfrm>
          <a:prstGeom prst="rect">
            <a:avLst/>
          </a:prstGeom>
          <a:noFill/>
        </p:spPr>
      </p:pic>
      <p:sp>
        <p:nvSpPr>
          <p:cNvPr id="8" name="7 Recortar rectángulo de esquina sencilla"/>
          <p:cNvSpPr/>
          <p:nvPr/>
        </p:nvSpPr>
        <p:spPr>
          <a:xfrm>
            <a:off x="1403648" y="332656"/>
            <a:ext cx="5832648" cy="1152128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Dirección de la luz con contraste </a:t>
            </a:r>
            <a:r>
              <a:rPr lang="es-E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 la luz apunta hacia la cámara)</a:t>
            </a:r>
            <a:endParaRPr lang="es-ES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1043608" y="4941168"/>
            <a:ext cx="6552728" cy="936104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Fondo sin luz y con luz 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 realza la forma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218" name="Picture 2" descr="Resultado de imagen para contrluz  en fot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16835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dar. (En este retrato clásico de Sarah Bernhardt, Nadar utilizó una luz lateral que subraya el volumen de los textiles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2742456" cy="3888432"/>
          </a:xfrm>
          <a:prstGeom prst="rect">
            <a:avLst/>
          </a:prstGeom>
          <a:noFill/>
        </p:spPr>
      </p:pic>
      <p:sp>
        <p:nvSpPr>
          <p:cNvPr id="7" name="6 Recortar rectángulo de esquina sencilla"/>
          <p:cNvSpPr/>
          <p:nvPr/>
        </p:nvSpPr>
        <p:spPr>
          <a:xfrm>
            <a:off x="899592" y="548680"/>
            <a:ext cx="3312368" cy="1872208"/>
          </a:xfrm>
          <a:prstGeom prst="snip1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Dirección de la luz lateral </a:t>
            </a:r>
            <a:r>
              <a:rPr lang="es-ES" sz="2400" dirty="0" smtClean="0">
                <a:solidFill>
                  <a:schemeClr val="tx1"/>
                </a:solidFill>
              </a:rPr>
              <a:t>( </a:t>
            </a:r>
            <a:r>
              <a:rPr lang="es-ES" sz="2000" dirty="0" smtClean="0">
                <a:solidFill>
                  <a:schemeClr val="tx1"/>
                </a:solidFill>
              </a:rPr>
              <a:t>la luz impacta lateralmente)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8196" name="Picture 4" descr="Resultado de imagen para luz lateral en fot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2552700" cy="1790701"/>
          </a:xfrm>
          <a:prstGeom prst="rect">
            <a:avLst/>
          </a:prstGeom>
          <a:noFill/>
        </p:spPr>
      </p:pic>
      <p:sp>
        <p:nvSpPr>
          <p:cNvPr id="10" name="9 Recortar rectángulo de esquina sencilla"/>
          <p:cNvSpPr/>
          <p:nvPr/>
        </p:nvSpPr>
        <p:spPr>
          <a:xfrm>
            <a:off x="3347864" y="5013176"/>
            <a:ext cx="3960440" cy="1512168"/>
          </a:xfrm>
          <a:prstGeom prst="snip1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Realza el volumen y textura, aporta menos detalles . De acuerdo a su intensidad puede  mostrar rostro  tétrico o no.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198" name="Picture 6" descr="Resultado de imagen para fotografia con iluminacion 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564904"/>
            <a:ext cx="2264668" cy="158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Resultado de imagen para ejemplo de contraste en la iluminacion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Resultado de imagen para ejemplo de contraste en la iluminacion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ortar rectángulo de esquina sencilla"/>
          <p:cNvSpPr/>
          <p:nvPr/>
        </p:nvSpPr>
        <p:spPr>
          <a:xfrm>
            <a:off x="1043608" y="548680"/>
            <a:ext cx="3672408" cy="2232248"/>
          </a:xfrm>
          <a:prstGeom prst="snip1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Dirección de la luz cenital </a:t>
            </a:r>
            <a:r>
              <a:rPr lang="es-E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 la  fuente de luz está arriba del sujeto/objeto)</a:t>
            </a:r>
            <a:endParaRPr lang="es-E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Willy Ronis. (Un ejemplo de luz dura -obsérvese el gran contraste en la sombra- y con luz cenital -desde arriba-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3400425" cy="4276726"/>
          </a:xfrm>
          <a:prstGeom prst="rect">
            <a:avLst/>
          </a:prstGeom>
          <a:noFill/>
        </p:spPr>
      </p:pic>
      <p:pic>
        <p:nvPicPr>
          <p:cNvPr id="5124" name="Picture 4" descr="Resultado de imagen para fotografia con iluminacion cen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3024336" cy="2639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ortar rectángulo de esquina sencilla"/>
          <p:cNvSpPr/>
          <p:nvPr/>
        </p:nvSpPr>
        <p:spPr>
          <a:xfrm>
            <a:off x="971600" y="1052736"/>
            <a:ext cx="3456384" cy="3600400"/>
          </a:xfrm>
          <a:prstGeom prst="snip1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Color: </a:t>
            </a:r>
            <a:r>
              <a:rPr lang="es-E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 </a:t>
            </a:r>
            <a:r>
              <a:rPr lang="es-ES" sz="1400" dirty="0" smtClean="0">
                <a:solidFill>
                  <a:schemeClr val="tx1"/>
                </a:solidFill>
                <a:latin typeface="Arial Black" pitchFamily="34" charset="0"/>
              </a:rPr>
              <a:t>percepción está ligada con la luz y el modo en que esta se refleja. Una flor es roja porque sus pétalos reflejan las radiaciones rojas y absorben las radiaciones amarillas naranjas, verdes, azules y violetas.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rial Black" pitchFamily="34" charset="0"/>
              </a:rPr>
              <a:t>Su tallo es verde porque refleja las radiaciones amarillas y azules y absorbe las otras.</a:t>
            </a:r>
            <a:endParaRPr lang="es-E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098" name="AutoShape 2" descr="Resultado de imagen para flor ro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Resultado de imagen para flor ro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3082" y="980728"/>
            <a:ext cx="404823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772816"/>
            <a:ext cx="6563072" cy="3600400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haroni" pitchFamily="2" charset="-79"/>
                <a:cs typeface="Aharoni" pitchFamily="2" charset="-79"/>
              </a:rPr>
              <a:t>Tanto el ojo humano como las cámaras de fotos utilizan las propiedades físicas de la luz para modificar su comportamiento.</a:t>
            </a:r>
            <a:r>
              <a:rPr lang="es-ES" sz="3200" b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sz="3200" b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</a:br>
            <a:endParaRPr lang="es-ES" sz="3200" b="1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 color tiene sus interpretaciones:</a:t>
            </a:r>
            <a:br>
              <a:rPr lang="es-ES" dirty="0" smtClean="0"/>
            </a:br>
            <a:r>
              <a:rPr lang="es-ES" dirty="0" smtClean="0"/>
              <a:t>divinidad, santidad o miedo, angustia</a:t>
            </a:r>
            <a:endParaRPr lang="es-ES" dirty="0"/>
          </a:p>
        </p:txBody>
      </p:sp>
      <p:pic>
        <p:nvPicPr>
          <p:cNvPr id="1026" name="Picture 2" descr="Resultado de imagen para color blanco como símbolo de la pu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2808312" cy="2225455"/>
          </a:xfrm>
          <a:prstGeom prst="rect">
            <a:avLst/>
          </a:prstGeom>
          <a:noFill/>
        </p:spPr>
      </p:pic>
      <p:pic>
        <p:nvPicPr>
          <p:cNvPr id="5" name="Picture 4" descr="Resultado de imagen para color negro significado psicolog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2520280" cy="211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6864" cy="252028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atin typeface="Aharoni" pitchFamily="2" charset="-79"/>
                <a:cs typeface="Aharoni" pitchFamily="2" charset="-79"/>
              </a:rPr>
              <a:t>La fotografía  produce una imagen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3068960"/>
            <a:ext cx="684076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Que es un signo icónico que reproduce algunos de los elementos perceptivos de la realidad y que permite significarlas.</a:t>
            </a:r>
            <a:endParaRPr lang="es-ES" sz="3200" b="1" i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iluminación profesional</a:t>
            </a:r>
            <a:endParaRPr lang="es-ES" b="1" dirty="0"/>
          </a:p>
        </p:txBody>
      </p:sp>
      <p:pic>
        <p:nvPicPr>
          <p:cNvPr id="27652" name="Picture 4" descr="Resultado de imagen para luz de relleno y principal en la fig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Resultado de imagen para oj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2" name="AutoShape 4" descr="Resultado de imagen para oj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6" name="AutoShape 8" descr="Resultado de imagen para cá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8" name="AutoShape 10" descr="Resultado de imagen para cá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80" name="AutoShape 12" descr="Resultado de imagen para cá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82" name="AutoShape 14" descr="Resultado de imagen para cá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84" name="AutoShape 16" descr="Resultado de imagen para cá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86" name="Picture 18" descr="Resultado de imagen para cámara fotogra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3024336" cy="1994775"/>
          </a:xfrm>
          <a:prstGeom prst="rect">
            <a:avLst/>
          </a:prstGeom>
          <a:noFill/>
        </p:spPr>
      </p:pic>
      <p:grpSp>
        <p:nvGrpSpPr>
          <p:cNvPr id="15" name="14 Grupo"/>
          <p:cNvGrpSpPr/>
          <p:nvPr/>
        </p:nvGrpSpPr>
        <p:grpSpPr>
          <a:xfrm>
            <a:off x="971600" y="1340768"/>
            <a:ext cx="4289688" cy="1944216"/>
            <a:chOff x="3939911" y="481546"/>
            <a:chExt cx="4289688" cy="1475039"/>
          </a:xfrm>
          <a:noFill/>
        </p:grpSpPr>
        <p:sp>
          <p:nvSpPr>
            <p:cNvPr id="16" name="15 Flecha derecha"/>
            <p:cNvSpPr/>
            <p:nvPr/>
          </p:nvSpPr>
          <p:spPr>
            <a:xfrm>
              <a:off x="4011919" y="481546"/>
              <a:ext cx="4217680" cy="1475039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lecha derecha 4"/>
            <p:cNvSpPr/>
            <p:nvPr/>
          </p:nvSpPr>
          <p:spPr>
            <a:xfrm>
              <a:off x="3939911" y="728362"/>
              <a:ext cx="3449735" cy="900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400" b="1" kern="1200" dirty="0" smtClean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Registran y capturan la imagen</a:t>
              </a:r>
              <a:endParaRPr lang="es-ES" sz="2400" b="1" kern="1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32774" name="Picture 6" descr="Resultado de imagen para ojo hu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75272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608" y="548680"/>
          <a:ext cx="72111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15616" y="692696"/>
          <a:ext cx="7848872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imagen de la retina del 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para imagen de la retina del 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imagen de la retina del 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do de imagen para imagen de la retina del 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Resultado de imagen para imagen de la retina del 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1187624" y="404664"/>
            <a:ext cx="2997381" cy="2183827"/>
            <a:chOff x="14340" y="648081"/>
            <a:chExt cx="3285413" cy="2039811"/>
          </a:xfrm>
        </p:grpSpPr>
        <p:sp>
          <p:nvSpPr>
            <p:cNvPr id="10" name="9 Rectángulo redondeado"/>
            <p:cNvSpPr/>
            <p:nvPr/>
          </p:nvSpPr>
          <p:spPr>
            <a:xfrm>
              <a:off x="14340" y="648081"/>
              <a:ext cx="3285413" cy="2039811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13915" y="747656"/>
              <a:ext cx="3086263" cy="1840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139952" y="620688"/>
            <a:ext cx="3635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>
                <a:latin typeface="Aharoni" pitchFamily="2" charset="-79"/>
                <a:cs typeface="Aharoni" pitchFamily="2" charset="-79"/>
              </a:rPr>
              <a:t>Los rayos de luz inciden en un solo punto: la RETINA donde las células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fotorreceptoras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se encargan de convertir la luz en señales eléctricas que se envían al cerebro a través del nervio óptico. 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067944" y="4005064"/>
            <a:ext cx="3923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El objetivo captó y registró la luz con el uso del diafragma (cantidad de luz) y obturador (tiempo de exposición) . Luego  los rayos de luz inciden en un solo punto: en la película.</a:t>
            </a:r>
          </a:p>
          <a:p>
            <a:pPr lvl="0"/>
            <a:endParaRPr lang="es-ES" sz="2800" b="1" dirty="0"/>
          </a:p>
        </p:txBody>
      </p:sp>
      <p:sp>
        <p:nvSpPr>
          <p:cNvPr id="1036" name="AutoShape 12" descr="Resultado de imagen para pelicula negativa 35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Resultado de imagen para pelicula negativa 35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Resultado de imagen para pelicula negativa 35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Resultado de imagen para pelicula negativa 35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4" name="Picture 20" descr="Resultado de imagen para pelicula negativa 35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rectángulo de esquina sencilla"/>
          <p:cNvSpPr/>
          <p:nvPr/>
        </p:nvSpPr>
        <p:spPr>
          <a:xfrm>
            <a:off x="1043608" y="3573016"/>
            <a:ext cx="4248472" cy="2736304"/>
          </a:xfrm>
          <a:prstGeom prst="snip1Rect">
            <a:avLst/>
          </a:prstGeom>
          <a:solidFill>
            <a:srgbClr val="FFF0C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Objetivo/lente: </a:t>
            </a:r>
            <a:r>
              <a:rPr lang="es-E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regula el enfoque del objeto/sujeto según distancia (visión próxima, intermedia, lejana)</a:t>
            </a:r>
            <a:endParaRPr lang="es-E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794" name="AutoShape 2" descr="Resultado de imagen para visor de la camar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Recortar rectángulo de esquina sencilla"/>
          <p:cNvSpPr/>
          <p:nvPr/>
        </p:nvSpPr>
        <p:spPr>
          <a:xfrm>
            <a:off x="1043608" y="476672"/>
            <a:ext cx="4176464" cy="2520280"/>
          </a:xfrm>
          <a:prstGeom prst="snip1Rect">
            <a:avLst/>
          </a:prstGeom>
          <a:solidFill>
            <a:srgbClr val="FFF4D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Cristalino: regula el enfoque del objeto/sujeto según distancia (visión próxima, intermedia, lejana)</a:t>
            </a:r>
            <a:endParaRPr lang="es-ES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798" name="Picture 6" descr="Resultado de imagen para cristalino del o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2562225" cy="1781176"/>
          </a:xfrm>
          <a:prstGeom prst="rect">
            <a:avLst/>
          </a:prstGeom>
          <a:noFill/>
        </p:spPr>
      </p:pic>
      <p:pic>
        <p:nvPicPr>
          <p:cNvPr id="33802" name="Picture 10" descr="Resultado de imagen para ejemplos de enfoque y desenfoque de la cam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2466975" cy="1847851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 rot="861495">
            <a:off x="5201316" y="4339142"/>
            <a:ext cx="10740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702992">
            <a:off x="5124159" y="1257574"/>
            <a:ext cx="1318497" cy="100151"/>
          </a:xfrm>
          <a:prstGeom prst="rightArrow">
            <a:avLst>
              <a:gd name="adj1" fmla="val 50000"/>
              <a:gd name="adj2" fmla="val 47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Resultado de imagen para camara fotografica y oj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2" name="AutoShape 4" descr="Resultado de imagen para camara fotografica y oj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4" name="Picture 6" descr="Resultado de imagen para camara fotografica y ojo hum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76212"/>
            <a:ext cx="7128792" cy="566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Enfoque y desenfoque</a:t>
            </a:r>
            <a:endParaRPr lang="es-ES" sz="2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842" name="AutoShape 2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44" name="AutoShape 4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46" name="AutoShape 6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48" name="AutoShape 8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50" name="AutoShape 10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52" name="AutoShape 12" descr="Resultado de imagen para imagen borrosa  e imagen c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854" name="Picture 14" descr="Resultado de imagen para imagen borrosa  e imagen cl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1147</TotalTime>
  <Words>527</Words>
  <Application>Microsoft Office PowerPoint</Application>
  <PresentationFormat>Presentación en pantalla (4:3)</PresentationFormat>
  <Paragraphs>47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LA CÁMARA FOTOGRÀFICA Y EL OJO HUMANO</vt:lpstr>
      <vt:lpstr>Tanto el ojo humano como las cámaras de fotos utilizan las propiedades físicas de la luz para modificar su comportamiento. </vt:lpstr>
      <vt:lpstr>Diapositiva 3</vt:lpstr>
      <vt:lpstr>Diapositiva 4</vt:lpstr>
      <vt:lpstr>Diapositiva 5</vt:lpstr>
      <vt:lpstr>Diapositiva 6</vt:lpstr>
      <vt:lpstr>Diapositiva 7</vt:lpstr>
      <vt:lpstr>Diapositiva 8</vt:lpstr>
      <vt:lpstr>Enfoque y desenfoque</vt:lpstr>
      <vt:lpstr>Espectro electromagnético</vt:lpstr>
      <vt:lpstr>La luz se propaga en línea recta</vt:lpstr>
      <vt:lpstr>Luz Natural/ Luz Artificial</vt:lpstr>
      <vt:lpstr>Propiedades de la luz en  fotografía: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El  color tiene sus interpretaciones: divinidad, santidad o miedo, angustia</vt:lpstr>
      <vt:lpstr>La fotografía  produce una imagen</vt:lpstr>
      <vt:lpstr>La iluminación profesional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SEMEJANZA ENTRE LA CÁMARA FOTOGRÀFICA Y EL OJO HUMANO</dc:title>
  <dc:creator>Paula Facundo</dc:creator>
  <cp:lastModifiedBy>Paula Facundo</cp:lastModifiedBy>
  <cp:revision>27</cp:revision>
  <dcterms:created xsi:type="dcterms:W3CDTF">2018-06-09T23:14:02Z</dcterms:created>
  <dcterms:modified xsi:type="dcterms:W3CDTF">2020-05-12T14:11:27Z</dcterms:modified>
</cp:coreProperties>
</file>